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4" r:id="rId1"/>
  </p:sldMasterIdLst>
  <p:notesMasterIdLst>
    <p:notesMasterId r:id="rId45"/>
  </p:notesMasterIdLst>
  <p:sldIdLst>
    <p:sldId id="273" r:id="rId2"/>
    <p:sldId id="294" r:id="rId3"/>
    <p:sldId id="286" r:id="rId4"/>
    <p:sldId id="277" r:id="rId5"/>
    <p:sldId id="276" r:id="rId6"/>
    <p:sldId id="300" r:id="rId7"/>
    <p:sldId id="295" r:id="rId8"/>
    <p:sldId id="275" r:id="rId9"/>
    <p:sldId id="332" r:id="rId10"/>
    <p:sldId id="292" r:id="rId11"/>
    <p:sldId id="293" r:id="rId12"/>
    <p:sldId id="296" r:id="rId13"/>
    <p:sldId id="289" r:id="rId14"/>
    <p:sldId id="301" r:id="rId15"/>
    <p:sldId id="333" r:id="rId16"/>
    <p:sldId id="303" r:id="rId17"/>
    <p:sldId id="304" r:id="rId18"/>
    <p:sldId id="306" r:id="rId19"/>
    <p:sldId id="334" r:id="rId20"/>
    <p:sldId id="342" r:id="rId21"/>
    <p:sldId id="339" r:id="rId22"/>
    <p:sldId id="312" r:id="rId23"/>
    <p:sldId id="335" r:id="rId24"/>
    <p:sldId id="336" r:id="rId25"/>
    <p:sldId id="337" r:id="rId26"/>
    <p:sldId id="305" r:id="rId27"/>
    <p:sldId id="284" r:id="rId28"/>
    <p:sldId id="323" r:id="rId29"/>
    <p:sldId id="324" r:id="rId30"/>
    <p:sldId id="325" r:id="rId31"/>
    <p:sldId id="256" r:id="rId32"/>
    <p:sldId id="260" r:id="rId33"/>
    <p:sldId id="274" r:id="rId34"/>
    <p:sldId id="261" r:id="rId35"/>
    <p:sldId id="267" r:id="rId36"/>
    <p:sldId id="280" r:id="rId37"/>
    <p:sldId id="282" r:id="rId38"/>
    <p:sldId id="259" r:id="rId39"/>
    <p:sldId id="257" r:id="rId40"/>
    <p:sldId id="258" r:id="rId41"/>
    <p:sldId id="262" r:id="rId42"/>
    <p:sldId id="263" r:id="rId43"/>
    <p:sldId id="338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D5C"/>
    <a:srgbClr val="043D5B"/>
    <a:srgbClr val="0E3554"/>
    <a:srgbClr val="F7F7F7"/>
    <a:srgbClr val="E6E6E6"/>
    <a:srgbClr val="3FFFFF"/>
    <a:srgbClr val="005A9E"/>
    <a:srgbClr val="004274"/>
    <a:srgbClr val="8DA9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91" autoAdjust="0"/>
  </p:normalViewPr>
  <p:slideViewPr>
    <p:cSldViewPr snapToGrid="0" showGuides="1">
      <p:cViewPr varScale="1">
        <p:scale>
          <a:sx n="60" d="100"/>
          <a:sy n="60" d="100"/>
        </p:scale>
        <p:origin x="498" y="72"/>
      </p:cViewPr>
      <p:guideLst>
        <p:guide orient="horz" pos="2115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1F93FA-0BE0-4A70-ADA8-3939D06EC72E}" type="datetimeFigureOut">
              <a:rPr lang="pt-BR" smtClean="0"/>
              <a:t>01/08/2022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D38E1E-2EDC-44A7-AA13-19F7E05705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3392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38E1E-2EDC-44A7-AA13-19F7E05705A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5857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plataforma inicialmente utiliza o famoso </a:t>
            </a:r>
            <a:r>
              <a:rPr lang="pt-BR" dirty="0" err="1"/>
              <a:t>ReactJS</a:t>
            </a:r>
            <a:r>
              <a:rPr lang="pt-BR" dirty="0"/>
              <a:t> no front-</a:t>
            </a:r>
            <a:r>
              <a:rPr lang="pt-BR" dirty="0" err="1"/>
              <a:t>end</a:t>
            </a:r>
            <a:r>
              <a:rPr lang="pt-BR" dirty="0"/>
              <a:t>, para facilitar a renderização dinâmica com os dados que forem caindo no fluxo, Express no </a:t>
            </a:r>
            <a:r>
              <a:rPr lang="pt-BR" dirty="0" err="1"/>
              <a:t>backend</a:t>
            </a:r>
            <a:r>
              <a:rPr lang="pt-BR" dirty="0"/>
              <a:t> para criar uma API REST, que já é utilizado pela </a:t>
            </a:r>
            <a:r>
              <a:rPr lang="pt-BR" dirty="0" err="1"/>
              <a:t>Wix</a:t>
            </a:r>
            <a:r>
              <a:rPr lang="pt-BR" dirty="0"/>
              <a:t> (aquele criador de sites), Twitter e </a:t>
            </a:r>
            <a:r>
              <a:rPr lang="pt-BR" dirty="0" err="1"/>
              <a:t>iFood</a:t>
            </a:r>
            <a:r>
              <a:rPr lang="pt-BR" dirty="0"/>
              <a:t>, </a:t>
            </a:r>
            <a:r>
              <a:rPr lang="pt-BR" dirty="0" err="1"/>
              <a:t>Postgres</a:t>
            </a:r>
            <a:r>
              <a:rPr lang="pt-BR" dirty="0"/>
              <a:t> pra persistir os dados (conectado via </a:t>
            </a:r>
            <a:r>
              <a:rPr lang="pt-BR" dirty="0" err="1"/>
              <a:t>knex</a:t>
            </a:r>
            <a:r>
              <a:rPr lang="pt-BR" dirty="0"/>
              <a:t>), que é usado pela Instagram, Skype e </a:t>
            </a:r>
            <a:r>
              <a:rPr lang="pt-BR" dirty="0" err="1"/>
              <a:t>IMDb</a:t>
            </a:r>
            <a:r>
              <a:rPr lang="pt-BR" dirty="0"/>
              <a:t> (Internet </a:t>
            </a:r>
            <a:r>
              <a:rPr lang="pt-BR" dirty="0" err="1"/>
              <a:t>Movie</a:t>
            </a:r>
            <a:r>
              <a:rPr lang="pt-BR" dirty="0"/>
              <a:t> </a:t>
            </a:r>
            <a:r>
              <a:rPr lang="pt-BR" dirty="0" err="1"/>
              <a:t>Database</a:t>
            </a:r>
            <a:r>
              <a:rPr lang="pt-BR" dirty="0"/>
              <a:t> - site que fala de filmes), e possuirá futuramente uma pipeline de testes automatizados para validar os incrementos que virão em seu ciclo de vida.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38E1E-2EDC-44A7-AA13-19F7E05705A5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2431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plataforma inicialmente utiliza o famoso </a:t>
            </a:r>
            <a:r>
              <a:rPr lang="pt-BR" dirty="0" err="1"/>
              <a:t>ReactJS</a:t>
            </a:r>
            <a:r>
              <a:rPr lang="pt-BR" dirty="0"/>
              <a:t> no front-</a:t>
            </a:r>
            <a:r>
              <a:rPr lang="pt-BR" dirty="0" err="1"/>
              <a:t>end</a:t>
            </a:r>
            <a:r>
              <a:rPr lang="pt-BR" dirty="0"/>
              <a:t>, para facilitar a renderização dinâmica com os dados que forem caindo no fluxo, Express no </a:t>
            </a:r>
            <a:r>
              <a:rPr lang="pt-BR" dirty="0" err="1"/>
              <a:t>backend</a:t>
            </a:r>
            <a:r>
              <a:rPr lang="pt-BR" dirty="0"/>
              <a:t> para criar uma API REST, que já é utilizado pela </a:t>
            </a:r>
            <a:r>
              <a:rPr lang="pt-BR" dirty="0" err="1"/>
              <a:t>Wix</a:t>
            </a:r>
            <a:r>
              <a:rPr lang="pt-BR" dirty="0"/>
              <a:t> (aquele criador de sites), Twitter e </a:t>
            </a:r>
            <a:r>
              <a:rPr lang="pt-BR" dirty="0" err="1"/>
              <a:t>iFood</a:t>
            </a:r>
            <a:r>
              <a:rPr lang="pt-BR" dirty="0"/>
              <a:t>, </a:t>
            </a:r>
            <a:r>
              <a:rPr lang="pt-BR" dirty="0" err="1"/>
              <a:t>Postgres</a:t>
            </a:r>
            <a:r>
              <a:rPr lang="pt-BR" dirty="0"/>
              <a:t> pra persistir os dados (conectado via </a:t>
            </a:r>
            <a:r>
              <a:rPr lang="pt-BR" dirty="0" err="1"/>
              <a:t>knex</a:t>
            </a:r>
            <a:r>
              <a:rPr lang="pt-BR" dirty="0"/>
              <a:t>), que é usado pela Instagram, Skype e </a:t>
            </a:r>
            <a:r>
              <a:rPr lang="pt-BR" dirty="0" err="1"/>
              <a:t>IMDb</a:t>
            </a:r>
            <a:r>
              <a:rPr lang="pt-BR" dirty="0"/>
              <a:t> (Internet </a:t>
            </a:r>
            <a:r>
              <a:rPr lang="pt-BR" dirty="0" err="1"/>
              <a:t>Movie</a:t>
            </a:r>
            <a:r>
              <a:rPr lang="pt-BR" dirty="0"/>
              <a:t> </a:t>
            </a:r>
            <a:r>
              <a:rPr lang="pt-BR" dirty="0" err="1"/>
              <a:t>Database</a:t>
            </a:r>
            <a:r>
              <a:rPr lang="pt-BR" dirty="0"/>
              <a:t> - site que fala de filmes), e possuirá futuramente uma pipeline de testes automatizados para validar os incrementos que virão em seu ciclo de vida.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38E1E-2EDC-44A7-AA13-19F7E05705A5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7126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Por fim, queremos trazer a inovação pedagógica e tecnológica para os testes online e nos consolidar como referência em qualificação e certificação profissional, lançando mão de ideias inovadoras sobre metodologias de ensino e abusando de tecnologias de ponta para garantir a credibilidade dos resultados.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38E1E-2EDC-44A7-AA13-19F7E05705A5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901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plataforma inicialmente utiliza o famoso </a:t>
            </a:r>
            <a:r>
              <a:rPr lang="pt-BR" dirty="0" err="1"/>
              <a:t>ReactJS</a:t>
            </a:r>
            <a:r>
              <a:rPr lang="pt-BR" dirty="0"/>
              <a:t> no front-</a:t>
            </a:r>
            <a:r>
              <a:rPr lang="pt-BR" dirty="0" err="1"/>
              <a:t>end</a:t>
            </a:r>
            <a:r>
              <a:rPr lang="pt-BR" dirty="0"/>
              <a:t>, para facilitar a renderização dinâmica com os dados que forem caindo no fluxo, Express no </a:t>
            </a:r>
            <a:r>
              <a:rPr lang="pt-BR" dirty="0" err="1"/>
              <a:t>backend</a:t>
            </a:r>
            <a:r>
              <a:rPr lang="pt-BR" dirty="0"/>
              <a:t> para criar uma API REST, que já é utilizado pela </a:t>
            </a:r>
            <a:r>
              <a:rPr lang="pt-BR" dirty="0" err="1"/>
              <a:t>Wix</a:t>
            </a:r>
            <a:r>
              <a:rPr lang="pt-BR" dirty="0"/>
              <a:t> (aquele criador de sites), Twitter e </a:t>
            </a:r>
            <a:r>
              <a:rPr lang="pt-BR" dirty="0" err="1"/>
              <a:t>iFood</a:t>
            </a:r>
            <a:r>
              <a:rPr lang="pt-BR" dirty="0"/>
              <a:t>, </a:t>
            </a:r>
            <a:r>
              <a:rPr lang="pt-BR" dirty="0" err="1"/>
              <a:t>Postgres</a:t>
            </a:r>
            <a:r>
              <a:rPr lang="pt-BR" dirty="0"/>
              <a:t> pra persistir os dados (conectado via </a:t>
            </a:r>
            <a:r>
              <a:rPr lang="pt-BR" dirty="0" err="1"/>
              <a:t>knex</a:t>
            </a:r>
            <a:r>
              <a:rPr lang="pt-BR" dirty="0"/>
              <a:t>), que é usado pela Instagram, Skype e </a:t>
            </a:r>
            <a:r>
              <a:rPr lang="pt-BR" dirty="0" err="1"/>
              <a:t>IMDb</a:t>
            </a:r>
            <a:r>
              <a:rPr lang="pt-BR" dirty="0"/>
              <a:t> (Internet </a:t>
            </a:r>
            <a:r>
              <a:rPr lang="pt-BR" dirty="0" err="1"/>
              <a:t>Movie</a:t>
            </a:r>
            <a:r>
              <a:rPr lang="pt-BR" dirty="0"/>
              <a:t> </a:t>
            </a:r>
            <a:r>
              <a:rPr lang="pt-BR" dirty="0" err="1"/>
              <a:t>Database</a:t>
            </a:r>
            <a:r>
              <a:rPr lang="pt-BR" dirty="0"/>
              <a:t> - site que fala de filmes), e possuirá futuramente uma pipeline de testes automatizados para validar os incrementos que virão em seu ciclo de vida.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D38E1E-2EDC-44A7-AA13-19F7E05705A5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5791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38E1E-2EDC-44A7-AA13-19F7E05705A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835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falta de recursos econômicos para custear o curso foi a principal causa da desistência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38E1E-2EDC-44A7-AA13-19F7E05705A5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6681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Funciona assim: à princípio, o usuário se cadastra como aluno ou professor, cria um perfil com informações diversas, e, como aluno, pode procurar pelas palavras chaves relacionadas àquilo que quer aprender e escolher entre os cursos que retornarem, bem como escolher entre os cursos que está cadastrado e avaliar o curso, e, como professor, criar novos cursos e navegar pelos cursos criados, bem como criar cronogramas, fazer registro de aulas e avaliar os alunos. Quando o aluno escolher um curso, verá sua ementa e seu cronograma e terá opção de participar dele, se comprometendo a comparecer nas aulas. Quando o professor criar um curso, deverá disponibilizar a ementa e as datas para as aulas. Ao final do curso, será disponibilizado às partes as avaliações de perfil, de resultados e gerais, bem como os testes aos alunos.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38E1E-2EDC-44A7-AA13-19F7E05705A5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8710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plataforma inicialmente utiliza o famoso </a:t>
            </a:r>
            <a:r>
              <a:rPr lang="pt-BR" dirty="0" err="1"/>
              <a:t>ReactJS</a:t>
            </a:r>
            <a:r>
              <a:rPr lang="pt-BR" dirty="0"/>
              <a:t> no front-</a:t>
            </a:r>
            <a:r>
              <a:rPr lang="pt-BR" dirty="0" err="1"/>
              <a:t>end</a:t>
            </a:r>
            <a:r>
              <a:rPr lang="pt-BR" dirty="0"/>
              <a:t>, para facilitar a renderização dinâmica com os dados que forem caindo no fluxo, Express no </a:t>
            </a:r>
            <a:r>
              <a:rPr lang="pt-BR" dirty="0" err="1"/>
              <a:t>backend</a:t>
            </a:r>
            <a:r>
              <a:rPr lang="pt-BR" dirty="0"/>
              <a:t> para criar uma API REST, que já é utilizado pela </a:t>
            </a:r>
            <a:r>
              <a:rPr lang="pt-BR" dirty="0" err="1"/>
              <a:t>Wix</a:t>
            </a:r>
            <a:r>
              <a:rPr lang="pt-BR" dirty="0"/>
              <a:t> (aquele criador de sites), Twitter e </a:t>
            </a:r>
            <a:r>
              <a:rPr lang="pt-BR" dirty="0" err="1"/>
              <a:t>iFood</a:t>
            </a:r>
            <a:r>
              <a:rPr lang="pt-BR" dirty="0"/>
              <a:t>, </a:t>
            </a:r>
            <a:r>
              <a:rPr lang="pt-BR" dirty="0" err="1"/>
              <a:t>Postgres</a:t>
            </a:r>
            <a:r>
              <a:rPr lang="pt-BR" dirty="0"/>
              <a:t> pra persistir os dados (conectado via </a:t>
            </a:r>
            <a:r>
              <a:rPr lang="pt-BR" dirty="0" err="1"/>
              <a:t>knex</a:t>
            </a:r>
            <a:r>
              <a:rPr lang="pt-BR" dirty="0"/>
              <a:t>), que é usado pela Instagram, Skype e </a:t>
            </a:r>
            <a:r>
              <a:rPr lang="pt-BR" dirty="0" err="1"/>
              <a:t>IMDb</a:t>
            </a:r>
            <a:r>
              <a:rPr lang="pt-BR" dirty="0"/>
              <a:t> (Internet </a:t>
            </a:r>
            <a:r>
              <a:rPr lang="pt-BR" dirty="0" err="1"/>
              <a:t>Movie</a:t>
            </a:r>
            <a:r>
              <a:rPr lang="pt-BR" dirty="0"/>
              <a:t> </a:t>
            </a:r>
            <a:r>
              <a:rPr lang="pt-BR" dirty="0" err="1"/>
              <a:t>Database</a:t>
            </a:r>
            <a:r>
              <a:rPr lang="pt-BR" dirty="0"/>
              <a:t> - site que fala de filmes), e possuirá futuramente uma pipeline de testes automatizados para validar os incrementos que virão em seu ciclo de vida.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38E1E-2EDC-44A7-AA13-19F7E05705A5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322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plataforma inicialmente utiliza o famoso </a:t>
            </a:r>
            <a:r>
              <a:rPr lang="pt-BR" dirty="0" err="1"/>
              <a:t>ReactJS</a:t>
            </a:r>
            <a:r>
              <a:rPr lang="pt-BR" dirty="0"/>
              <a:t> no front-</a:t>
            </a:r>
            <a:r>
              <a:rPr lang="pt-BR" dirty="0" err="1"/>
              <a:t>end</a:t>
            </a:r>
            <a:r>
              <a:rPr lang="pt-BR" dirty="0"/>
              <a:t>, para facilitar a renderização dinâmica com os dados que forem caindo no fluxo, Express no </a:t>
            </a:r>
            <a:r>
              <a:rPr lang="pt-BR" dirty="0" err="1"/>
              <a:t>backend</a:t>
            </a:r>
            <a:r>
              <a:rPr lang="pt-BR" dirty="0"/>
              <a:t> para criar uma API REST, que já é utilizado pela </a:t>
            </a:r>
            <a:r>
              <a:rPr lang="pt-BR" dirty="0" err="1"/>
              <a:t>Wix</a:t>
            </a:r>
            <a:r>
              <a:rPr lang="pt-BR" dirty="0"/>
              <a:t> (aquele criador de sites), Twitter e </a:t>
            </a:r>
            <a:r>
              <a:rPr lang="pt-BR" dirty="0" err="1"/>
              <a:t>iFood</a:t>
            </a:r>
            <a:r>
              <a:rPr lang="pt-BR" dirty="0"/>
              <a:t>, </a:t>
            </a:r>
            <a:r>
              <a:rPr lang="pt-BR" dirty="0" err="1"/>
              <a:t>Postgres</a:t>
            </a:r>
            <a:r>
              <a:rPr lang="pt-BR" dirty="0"/>
              <a:t> pra persistir os dados (conectado via </a:t>
            </a:r>
            <a:r>
              <a:rPr lang="pt-BR" dirty="0" err="1"/>
              <a:t>knex</a:t>
            </a:r>
            <a:r>
              <a:rPr lang="pt-BR" dirty="0"/>
              <a:t>), que é usado pela Instagram, Skype e </a:t>
            </a:r>
            <a:r>
              <a:rPr lang="pt-BR" dirty="0" err="1"/>
              <a:t>IMDb</a:t>
            </a:r>
            <a:r>
              <a:rPr lang="pt-BR" dirty="0"/>
              <a:t> (Internet </a:t>
            </a:r>
            <a:r>
              <a:rPr lang="pt-BR" dirty="0" err="1"/>
              <a:t>Movie</a:t>
            </a:r>
            <a:r>
              <a:rPr lang="pt-BR" dirty="0"/>
              <a:t> </a:t>
            </a:r>
            <a:r>
              <a:rPr lang="pt-BR" dirty="0" err="1"/>
              <a:t>Database</a:t>
            </a:r>
            <a:r>
              <a:rPr lang="pt-BR" dirty="0"/>
              <a:t> - site que fala de filmes), e possuirá futuramente uma pipeline de testes automatizados para validar os incrementos que virão em seu ciclo de vida.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38E1E-2EDC-44A7-AA13-19F7E05705A5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2714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plataforma inicialmente utiliza o famoso </a:t>
            </a:r>
            <a:r>
              <a:rPr lang="pt-BR" dirty="0" err="1"/>
              <a:t>ReactJS</a:t>
            </a:r>
            <a:r>
              <a:rPr lang="pt-BR" dirty="0"/>
              <a:t> no front-</a:t>
            </a:r>
            <a:r>
              <a:rPr lang="pt-BR" dirty="0" err="1"/>
              <a:t>end</a:t>
            </a:r>
            <a:r>
              <a:rPr lang="pt-BR" dirty="0"/>
              <a:t>, para facilitar a renderização dinâmica com os dados que forem caindo no fluxo, Express no </a:t>
            </a:r>
            <a:r>
              <a:rPr lang="pt-BR" dirty="0" err="1"/>
              <a:t>backend</a:t>
            </a:r>
            <a:r>
              <a:rPr lang="pt-BR" dirty="0"/>
              <a:t> para criar uma API REST, que já é utilizado pela </a:t>
            </a:r>
            <a:r>
              <a:rPr lang="pt-BR" dirty="0" err="1"/>
              <a:t>Wix</a:t>
            </a:r>
            <a:r>
              <a:rPr lang="pt-BR" dirty="0"/>
              <a:t> (aquele criador de sites), Twitter e </a:t>
            </a:r>
            <a:r>
              <a:rPr lang="pt-BR" dirty="0" err="1"/>
              <a:t>iFood</a:t>
            </a:r>
            <a:r>
              <a:rPr lang="pt-BR" dirty="0"/>
              <a:t>, </a:t>
            </a:r>
            <a:r>
              <a:rPr lang="pt-BR" dirty="0" err="1"/>
              <a:t>Postgres</a:t>
            </a:r>
            <a:r>
              <a:rPr lang="pt-BR" dirty="0"/>
              <a:t> pra persistir os dados (conectado via </a:t>
            </a:r>
            <a:r>
              <a:rPr lang="pt-BR" dirty="0" err="1"/>
              <a:t>knex</a:t>
            </a:r>
            <a:r>
              <a:rPr lang="pt-BR" dirty="0"/>
              <a:t>), que é usado pela Instagram, Skype e </a:t>
            </a:r>
            <a:r>
              <a:rPr lang="pt-BR" dirty="0" err="1"/>
              <a:t>IMDb</a:t>
            </a:r>
            <a:r>
              <a:rPr lang="pt-BR" dirty="0"/>
              <a:t> (Internet </a:t>
            </a:r>
            <a:r>
              <a:rPr lang="pt-BR" dirty="0" err="1"/>
              <a:t>Movie</a:t>
            </a:r>
            <a:r>
              <a:rPr lang="pt-BR" dirty="0"/>
              <a:t> </a:t>
            </a:r>
            <a:r>
              <a:rPr lang="pt-BR" dirty="0" err="1"/>
              <a:t>Database</a:t>
            </a:r>
            <a:r>
              <a:rPr lang="pt-BR" dirty="0"/>
              <a:t> - site que fala de filmes), e possuirá futuramente uma pipeline de testes automatizados para validar os incrementos que virão em seu ciclo de vida.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D38E1E-2EDC-44A7-AA13-19F7E05705A5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5398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plataforma inicialmente utiliza o famoso </a:t>
            </a:r>
            <a:r>
              <a:rPr lang="pt-BR" dirty="0" err="1"/>
              <a:t>ReactJS</a:t>
            </a:r>
            <a:r>
              <a:rPr lang="pt-BR" dirty="0"/>
              <a:t> no front-</a:t>
            </a:r>
            <a:r>
              <a:rPr lang="pt-BR" dirty="0" err="1"/>
              <a:t>end</a:t>
            </a:r>
            <a:r>
              <a:rPr lang="pt-BR" dirty="0"/>
              <a:t>, para facilitar a renderização dinâmica com os dados que forem caindo no fluxo, Express no </a:t>
            </a:r>
            <a:r>
              <a:rPr lang="pt-BR" dirty="0" err="1"/>
              <a:t>backend</a:t>
            </a:r>
            <a:r>
              <a:rPr lang="pt-BR" dirty="0"/>
              <a:t> para criar uma API REST, que já é utilizado pela </a:t>
            </a:r>
            <a:r>
              <a:rPr lang="pt-BR" dirty="0" err="1"/>
              <a:t>Wix</a:t>
            </a:r>
            <a:r>
              <a:rPr lang="pt-BR" dirty="0"/>
              <a:t> (aquele criador de sites), Twitter e </a:t>
            </a:r>
            <a:r>
              <a:rPr lang="pt-BR" dirty="0" err="1"/>
              <a:t>iFood</a:t>
            </a:r>
            <a:r>
              <a:rPr lang="pt-BR" dirty="0"/>
              <a:t>, </a:t>
            </a:r>
            <a:r>
              <a:rPr lang="pt-BR" dirty="0" err="1"/>
              <a:t>Postgres</a:t>
            </a:r>
            <a:r>
              <a:rPr lang="pt-BR" dirty="0"/>
              <a:t> pra persistir os dados (conectado via </a:t>
            </a:r>
            <a:r>
              <a:rPr lang="pt-BR" dirty="0" err="1"/>
              <a:t>knex</a:t>
            </a:r>
            <a:r>
              <a:rPr lang="pt-BR" dirty="0"/>
              <a:t>), que é usado pela Instagram, Skype e </a:t>
            </a:r>
            <a:r>
              <a:rPr lang="pt-BR" dirty="0" err="1"/>
              <a:t>IMDb</a:t>
            </a:r>
            <a:r>
              <a:rPr lang="pt-BR" dirty="0"/>
              <a:t> (Internet </a:t>
            </a:r>
            <a:r>
              <a:rPr lang="pt-BR" dirty="0" err="1"/>
              <a:t>Movie</a:t>
            </a:r>
            <a:r>
              <a:rPr lang="pt-BR" dirty="0"/>
              <a:t> </a:t>
            </a:r>
            <a:r>
              <a:rPr lang="pt-BR" dirty="0" err="1"/>
              <a:t>Database</a:t>
            </a:r>
            <a:r>
              <a:rPr lang="pt-BR" dirty="0"/>
              <a:t> - site que fala de filmes), e possuirá futuramente uma pipeline de testes automatizados para validar os incrementos que virão em seu ciclo de vida.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38E1E-2EDC-44A7-AA13-19F7E05705A5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6976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plataforma inicialmente utiliza o famoso </a:t>
            </a:r>
            <a:r>
              <a:rPr lang="pt-BR" dirty="0" err="1"/>
              <a:t>ReactJS</a:t>
            </a:r>
            <a:r>
              <a:rPr lang="pt-BR" dirty="0"/>
              <a:t> no front-</a:t>
            </a:r>
            <a:r>
              <a:rPr lang="pt-BR" dirty="0" err="1"/>
              <a:t>end</a:t>
            </a:r>
            <a:r>
              <a:rPr lang="pt-BR" dirty="0"/>
              <a:t>, para facilitar a renderização dinâmica com os dados que forem caindo no fluxo, Express no </a:t>
            </a:r>
            <a:r>
              <a:rPr lang="pt-BR" dirty="0" err="1"/>
              <a:t>backend</a:t>
            </a:r>
            <a:r>
              <a:rPr lang="pt-BR" dirty="0"/>
              <a:t> para criar uma API REST, que já é utilizado pela </a:t>
            </a:r>
            <a:r>
              <a:rPr lang="pt-BR" dirty="0" err="1"/>
              <a:t>Wix</a:t>
            </a:r>
            <a:r>
              <a:rPr lang="pt-BR" dirty="0"/>
              <a:t> (aquele criador de sites), Twitter e </a:t>
            </a:r>
            <a:r>
              <a:rPr lang="pt-BR" dirty="0" err="1"/>
              <a:t>iFood</a:t>
            </a:r>
            <a:r>
              <a:rPr lang="pt-BR" dirty="0"/>
              <a:t>, </a:t>
            </a:r>
            <a:r>
              <a:rPr lang="pt-BR" dirty="0" err="1"/>
              <a:t>Postgres</a:t>
            </a:r>
            <a:r>
              <a:rPr lang="pt-BR" dirty="0"/>
              <a:t> pra persistir os dados (conectado via </a:t>
            </a:r>
            <a:r>
              <a:rPr lang="pt-BR" dirty="0" err="1"/>
              <a:t>knex</a:t>
            </a:r>
            <a:r>
              <a:rPr lang="pt-BR" dirty="0"/>
              <a:t>), que é usado pela Instagram, Skype e </a:t>
            </a:r>
            <a:r>
              <a:rPr lang="pt-BR" dirty="0" err="1"/>
              <a:t>IMDb</a:t>
            </a:r>
            <a:r>
              <a:rPr lang="pt-BR" dirty="0"/>
              <a:t> (Internet </a:t>
            </a:r>
            <a:r>
              <a:rPr lang="pt-BR" dirty="0" err="1"/>
              <a:t>Movie</a:t>
            </a:r>
            <a:r>
              <a:rPr lang="pt-BR" dirty="0"/>
              <a:t> </a:t>
            </a:r>
            <a:r>
              <a:rPr lang="pt-BR" dirty="0" err="1"/>
              <a:t>Database</a:t>
            </a:r>
            <a:r>
              <a:rPr lang="pt-BR" dirty="0"/>
              <a:t> - site que fala de filmes), e possuirá futuramente uma pipeline de testes automatizados para validar os incrementos que virão em seu ciclo de vida.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38E1E-2EDC-44A7-AA13-19F7E05705A5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3682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D1C1AC66-D54D-4471-95FB-B5E722F2E552}" type="datetimeFigureOut">
              <a:rPr lang="pt-BR" smtClean="0"/>
              <a:t>01/08/2022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F3BE5C58-C4ED-40E7-B172-08D2EE3331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4722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1AC66-D54D-4471-95FB-B5E722F2E552}" type="datetimeFigureOut">
              <a:rPr lang="pt-BR" smtClean="0"/>
              <a:t>01/08/2022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E5C58-C4ED-40E7-B172-08D2EE3331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868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1AC66-D54D-4471-95FB-B5E722F2E552}" type="datetimeFigureOut">
              <a:rPr lang="pt-BR" smtClean="0"/>
              <a:t>01/08/2022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E5C58-C4ED-40E7-B172-08D2EE3331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64899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1AC66-D54D-4471-95FB-B5E722F2E552}" type="datetimeFigureOut">
              <a:rPr lang="pt-BR" smtClean="0"/>
              <a:t>01/08/2022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E5C58-C4ED-40E7-B172-08D2EE333149}" type="slidenum">
              <a:rPr lang="pt-BR" smtClean="0"/>
              <a:t>‹nº›</a:t>
            </a:fld>
            <a:endParaRPr lang="pt-B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67445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1AC66-D54D-4471-95FB-B5E722F2E552}" type="datetimeFigureOut">
              <a:rPr lang="pt-BR" smtClean="0"/>
              <a:t>01/08/2022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E5C58-C4ED-40E7-B172-08D2EE3331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22573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1AC66-D54D-4471-95FB-B5E722F2E552}" type="datetimeFigureOut">
              <a:rPr lang="pt-BR" smtClean="0"/>
              <a:t>01/08/2022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E5C58-C4ED-40E7-B172-08D2EE3331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97205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1AC66-D54D-4471-95FB-B5E722F2E552}" type="datetimeFigureOut">
              <a:rPr lang="pt-BR" smtClean="0"/>
              <a:t>01/08/2022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E5C58-C4ED-40E7-B172-08D2EE3331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97518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1AC66-D54D-4471-95FB-B5E722F2E552}" type="datetimeFigureOut">
              <a:rPr lang="pt-BR" smtClean="0"/>
              <a:t>01/08/2022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E5C58-C4ED-40E7-B172-08D2EE3331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36258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1AC66-D54D-4471-95FB-B5E722F2E552}" type="datetimeFigureOut">
              <a:rPr lang="pt-BR" smtClean="0"/>
              <a:t>01/08/2022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E5C58-C4ED-40E7-B172-08D2EE3331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2627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1AC66-D54D-4471-95FB-B5E722F2E552}" type="datetimeFigureOut">
              <a:rPr lang="pt-BR" smtClean="0"/>
              <a:t>01/08/2022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E5C58-C4ED-40E7-B172-08D2EE3331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1768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1AC66-D54D-4471-95FB-B5E722F2E552}" type="datetimeFigureOut">
              <a:rPr lang="pt-BR" smtClean="0"/>
              <a:t>01/08/2022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E5C58-C4ED-40E7-B172-08D2EE3331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097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1AC66-D54D-4471-95FB-B5E722F2E552}" type="datetimeFigureOut">
              <a:rPr lang="pt-BR" smtClean="0"/>
              <a:t>01/08/2022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E5C58-C4ED-40E7-B172-08D2EE3331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0287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1AC66-D54D-4471-95FB-B5E722F2E552}" type="datetimeFigureOut">
              <a:rPr lang="pt-BR" smtClean="0"/>
              <a:t>01/08/2022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E5C58-C4ED-40E7-B172-08D2EE3331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3842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1AC66-D54D-4471-95FB-B5E722F2E552}" type="datetimeFigureOut">
              <a:rPr lang="pt-BR" smtClean="0"/>
              <a:t>01/08/2022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E5C58-C4ED-40E7-B172-08D2EE3331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0631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1AC66-D54D-4471-95FB-B5E722F2E552}" type="datetimeFigureOut">
              <a:rPr lang="pt-BR" smtClean="0"/>
              <a:t>01/08/2022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E5C58-C4ED-40E7-B172-08D2EE3331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408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1AC66-D54D-4471-95FB-B5E722F2E552}" type="datetimeFigureOut">
              <a:rPr lang="pt-BR" smtClean="0"/>
              <a:t>01/08/2022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E5C58-C4ED-40E7-B172-08D2EE3331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8690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1AC66-D54D-4471-95FB-B5E722F2E552}" type="datetimeFigureOut">
              <a:rPr lang="pt-BR" smtClean="0"/>
              <a:t>01/08/2022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E5C58-C4ED-40E7-B172-08D2EE3331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977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1AC66-D54D-4471-95FB-B5E722F2E552}" type="datetimeFigureOut">
              <a:rPr lang="pt-BR" smtClean="0"/>
              <a:t>01/08/2022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E5C58-C4ED-40E7-B172-08D2EE3331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54581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7" r:id="rId13"/>
    <p:sldLayoutId id="2147483848" r:id="rId14"/>
    <p:sldLayoutId id="2147483849" r:id="rId15"/>
    <p:sldLayoutId id="2147483850" r:id="rId16"/>
    <p:sldLayoutId id="214748385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web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3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jp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jp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jp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jp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jp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nbrasil.com.br/nacional/6-a-cada-10-professores-se-formaram-a-distancia-no-brasil-em-2020-diz-pesquisa/" TargetMode="External"/><Relationship Id="rId2" Type="http://schemas.openxmlformats.org/officeDocument/2006/relationships/hyperlink" Target="https://www.cnnbrasil.com.br/business/cerca-de-70-dos-recem-formados-garantem-vaga-no-mercado-de-trabalho-diz-estudo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1.globo.com/sp/ribeirao-preto-franca/noticia/2022/07/12/ouvi-muito-que-pobre-nao-adianta-estudar-diz-estudante-de-ribeirao-preto-que-ganhou-bolsa-para-doutorado-nos-eua.ghtml" TargetMode="External"/><Relationship Id="rId5" Type="http://schemas.openxmlformats.org/officeDocument/2006/relationships/hyperlink" Target="https://itforum.com.br/noticias/69-dos-universitarios-desistem-dos-cursos-de-tecnologia-afirma-brasscom/" TargetMode="External"/><Relationship Id="rId4" Type="http://schemas.openxmlformats.org/officeDocument/2006/relationships/hyperlink" Target="https://www.cnnbrasil.com.br/nacional/ead-ja-responde-por-mais-da-metade-das-matriculas-realizadas-em-instituicoes-privadas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Agrupar 17">
            <a:extLst>
              <a:ext uri="{FF2B5EF4-FFF2-40B4-BE49-F238E27FC236}">
                <a16:creationId xmlns:a16="http://schemas.microsoft.com/office/drawing/2014/main" id="{1CA2DC30-5081-ED67-D236-B77C80DC2F19}"/>
              </a:ext>
            </a:extLst>
          </p:cNvPr>
          <p:cNvGrpSpPr/>
          <p:nvPr/>
        </p:nvGrpSpPr>
        <p:grpSpPr>
          <a:xfrm>
            <a:off x="2556853" y="1626141"/>
            <a:ext cx="9780639" cy="3215066"/>
            <a:chOff x="-987986" y="1868050"/>
            <a:chExt cx="9780639" cy="3215066"/>
          </a:xfrm>
        </p:grpSpPr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E30B6F51-6FA8-6C79-047B-F31DAFD1CB9F}"/>
                </a:ext>
              </a:extLst>
            </p:cNvPr>
            <p:cNvSpPr txBox="1"/>
            <p:nvPr/>
          </p:nvSpPr>
          <p:spPr>
            <a:xfrm>
              <a:off x="0" y="1868050"/>
              <a:ext cx="856860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9600" dirty="0" err="1">
                  <a:solidFill>
                    <a:srgbClr val="043D5B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Code</a:t>
              </a:r>
              <a:r>
                <a:rPr lang="pt-BR" sz="9600" dirty="0">
                  <a:solidFill>
                    <a:srgbClr val="043D5B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 </a:t>
              </a:r>
              <a:r>
                <a:rPr lang="pt-BR" sz="9600" dirty="0" err="1">
                  <a:solidFill>
                    <a:srgbClr val="043D5B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Ocean</a:t>
              </a:r>
              <a:endParaRPr lang="pt-BR" sz="9600" dirty="0">
                <a:solidFill>
                  <a:srgbClr val="043D5B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1412C6A9-2983-40C4-F034-F24284451F45}"/>
                </a:ext>
              </a:extLst>
            </p:cNvPr>
            <p:cNvSpPr txBox="1"/>
            <p:nvPr/>
          </p:nvSpPr>
          <p:spPr>
            <a:xfrm>
              <a:off x="-987986" y="3636566"/>
              <a:ext cx="9780639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9600">
                  <a:solidFill>
                    <a:srgbClr val="5CFFEF"/>
                  </a:solidFill>
                  <a:latin typeface="Verdana" panose="020B0604030504040204" pitchFamily="34" charset="0"/>
                  <a:ea typeface="Verdana" panose="020B0604030504040204" pitchFamily="34" charset="0"/>
                </a:defRPr>
              </a:lvl1pPr>
            </a:lstStyle>
            <a:p>
              <a:r>
                <a:rPr lang="pt-BR" sz="4400" dirty="0">
                  <a:solidFill>
                    <a:srgbClr val="043D5B"/>
                  </a:solidFill>
                </a:rPr>
                <a:t>Mergulhe no mundo da programação</a:t>
              </a: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05B44FF7-8D34-FA78-C28B-949392D17701}"/>
              </a:ext>
            </a:extLst>
          </p:cNvPr>
          <p:cNvGrpSpPr>
            <a:grpSpLocks noChangeAspect="1"/>
          </p:cNvGrpSpPr>
          <p:nvPr/>
        </p:nvGrpSpPr>
        <p:grpSpPr>
          <a:xfrm>
            <a:off x="396815" y="1025088"/>
            <a:ext cx="3762055" cy="4664950"/>
            <a:chOff x="13024668" y="8043118"/>
            <a:chExt cx="3147002" cy="3902284"/>
          </a:xfrm>
        </p:grpSpPr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E1C10FA1-A51F-04E8-1D94-A95C08D0AC1B}"/>
                </a:ext>
              </a:extLst>
            </p:cNvPr>
            <p:cNvGrpSpPr/>
            <p:nvPr/>
          </p:nvGrpSpPr>
          <p:grpSpPr>
            <a:xfrm>
              <a:off x="13024668" y="8043118"/>
              <a:ext cx="3147002" cy="3902284"/>
              <a:chOff x="13024668" y="8043118"/>
              <a:chExt cx="3147002" cy="3902284"/>
            </a:xfrm>
          </p:grpSpPr>
          <p:pic>
            <p:nvPicPr>
              <p:cNvPr id="25" name="Imagem 24">
                <a:extLst>
                  <a:ext uri="{FF2B5EF4-FFF2-40B4-BE49-F238E27FC236}">
                    <a16:creationId xmlns:a16="http://schemas.microsoft.com/office/drawing/2014/main" id="{E55601FD-65D6-380F-EB02-51BCF75B01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9800" b="90650" l="10000" r="90000">
                            <a14:foregroundMark x1="27150" y1="90650" x2="27150" y2="90650"/>
                            <a14:foregroundMark x1="24800" y1="9800" x2="24800" y2="98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226" t="7778" r="17146" b="7124"/>
              <a:stretch/>
            </p:blipFill>
            <p:spPr>
              <a:xfrm>
                <a:off x="13024668" y="8043118"/>
                <a:ext cx="3147002" cy="3902284"/>
              </a:xfrm>
              <a:prstGeom prst="rect">
                <a:avLst/>
              </a:prstGeom>
            </p:spPr>
          </p:pic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6EADE4B4-EF96-1642-D34E-7BC2D33FF521}"/>
                  </a:ext>
                </a:extLst>
              </p:cNvPr>
              <p:cNvSpPr/>
              <p:nvPr/>
            </p:nvSpPr>
            <p:spPr>
              <a:xfrm rot="19162355">
                <a:off x="14700792" y="10391775"/>
                <a:ext cx="536575" cy="149225"/>
              </a:xfrm>
              <a:prstGeom prst="ellipse">
                <a:avLst/>
              </a:prstGeom>
              <a:solidFill>
                <a:srgbClr val="7189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4" name="Lua 23">
              <a:extLst>
                <a:ext uri="{FF2B5EF4-FFF2-40B4-BE49-F238E27FC236}">
                  <a16:creationId xmlns:a16="http://schemas.microsoft.com/office/drawing/2014/main" id="{6080AB12-3709-AD1F-2104-99D056EC20A9}"/>
                </a:ext>
              </a:extLst>
            </p:cNvPr>
            <p:cNvSpPr/>
            <p:nvPr/>
          </p:nvSpPr>
          <p:spPr>
            <a:xfrm rot="14421799">
              <a:off x="14462914" y="9010534"/>
              <a:ext cx="121809" cy="366721"/>
            </a:xfrm>
            <a:prstGeom prst="mo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2945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60A24221-F4A6-9085-934B-0272A8804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970" y="382385"/>
            <a:ext cx="9138060" cy="609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78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2C5713AE-E76A-54AD-7757-4FBE4AEE9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886" y="232929"/>
            <a:ext cx="5689600" cy="3196071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E60EE190-E53F-6086-0EAA-3EFF5AA4E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6919" y="2122139"/>
            <a:ext cx="3477837" cy="418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8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Agrupar 17">
            <a:extLst>
              <a:ext uri="{FF2B5EF4-FFF2-40B4-BE49-F238E27FC236}">
                <a16:creationId xmlns:a16="http://schemas.microsoft.com/office/drawing/2014/main" id="{7C7AD0D1-E719-ACBA-25C3-F885A57BBB00}"/>
              </a:ext>
            </a:extLst>
          </p:cNvPr>
          <p:cNvGrpSpPr/>
          <p:nvPr/>
        </p:nvGrpSpPr>
        <p:grpSpPr>
          <a:xfrm>
            <a:off x="1562571" y="373710"/>
            <a:ext cx="7979181" cy="5967706"/>
            <a:chOff x="3736428" y="130062"/>
            <a:chExt cx="7979181" cy="5967706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9CCBDFDC-9CF9-1E84-9C41-1C38224061F4}"/>
                </a:ext>
              </a:extLst>
            </p:cNvPr>
            <p:cNvGrpSpPr/>
            <p:nvPr/>
          </p:nvGrpSpPr>
          <p:grpSpPr>
            <a:xfrm>
              <a:off x="8269857" y="1825034"/>
              <a:ext cx="3445752" cy="4272734"/>
              <a:chOff x="12725918" y="7672668"/>
              <a:chExt cx="3445752" cy="4272734"/>
            </a:xfrm>
          </p:grpSpPr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4F11376A-FEF5-517C-BB3A-4BF4DD7E1F41}"/>
                  </a:ext>
                </a:extLst>
              </p:cNvPr>
              <p:cNvGrpSpPr/>
              <p:nvPr/>
            </p:nvGrpSpPr>
            <p:grpSpPr>
              <a:xfrm>
                <a:off x="12725918" y="7672668"/>
                <a:ext cx="3445752" cy="4272734"/>
                <a:chOff x="12725918" y="7672668"/>
                <a:chExt cx="3445752" cy="4272734"/>
              </a:xfrm>
            </p:grpSpPr>
            <p:pic>
              <p:nvPicPr>
                <p:cNvPr id="24" name="Imagem 23">
                  <a:extLst>
                    <a:ext uri="{FF2B5EF4-FFF2-40B4-BE49-F238E27FC236}">
                      <a16:creationId xmlns:a16="http://schemas.microsoft.com/office/drawing/2014/main" id="{360130B5-D235-F439-3683-E7BC548118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9800" b="90650" l="10000" r="90000">
                              <a14:foregroundMark x1="27150" y1="90650" x2="27150" y2="90650"/>
                              <a14:foregroundMark x1="24800" y1="9800" x2="24800" y2="98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226" t="7778" r="17146" b="7124"/>
                <a:stretch/>
              </p:blipFill>
              <p:spPr>
                <a:xfrm>
                  <a:off x="12725918" y="7672668"/>
                  <a:ext cx="3445752" cy="4272734"/>
                </a:xfrm>
                <a:prstGeom prst="rect">
                  <a:avLst/>
                </a:prstGeom>
              </p:spPr>
            </p:pic>
            <p:sp>
              <p:nvSpPr>
                <p:cNvPr id="25" name="Elipse 24">
                  <a:extLst>
                    <a:ext uri="{FF2B5EF4-FFF2-40B4-BE49-F238E27FC236}">
                      <a16:creationId xmlns:a16="http://schemas.microsoft.com/office/drawing/2014/main" id="{FF74DD88-B6C1-C527-33EE-CF904373F41F}"/>
                    </a:ext>
                  </a:extLst>
                </p:cNvPr>
                <p:cNvSpPr/>
                <p:nvPr/>
              </p:nvSpPr>
              <p:spPr>
                <a:xfrm rot="19162355">
                  <a:off x="14580142" y="10271125"/>
                  <a:ext cx="536575" cy="149225"/>
                </a:xfrm>
                <a:prstGeom prst="ellipse">
                  <a:avLst/>
                </a:prstGeom>
                <a:solidFill>
                  <a:srgbClr val="71897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3" name="Lua 22">
                <a:extLst>
                  <a:ext uri="{FF2B5EF4-FFF2-40B4-BE49-F238E27FC236}">
                    <a16:creationId xmlns:a16="http://schemas.microsoft.com/office/drawing/2014/main" id="{3F760996-497B-8A1C-A8AA-E487860DE104}"/>
                  </a:ext>
                </a:extLst>
              </p:cNvPr>
              <p:cNvSpPr/>
              <p:nvPr/>
            </p:nvSpPr>
            <p:spPr>
              <a:xfrm rot="14421799">
                <a:off x="14333133" y="8731722"/>
                <a:ext cx="121809" cy="366721"/>
              </a:xfrm>
              <a:prstGeom prst="mo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1" name="Balão de Fala: Oval 20">
              <a:extLst>
                <a:ext uri="{FF2B5EF4-FFF2-40B4-BE49-F238E27FC236}">
                  <a16:creationId xmlns:a16="http://schemas.microsoft.com/office/drawing/2014/main" id="{D0DF85BB-71F5-9C74-99EA-E7D80DBF31FE}"/>
                </a:ext>
              </a:extLst>
            </p:cNvPr>
            <p:cNvSpPr/>
            <p:nvPr/>
          </p:nvSpPr>
          <p:spPr>
            <a:xfrm flipH="1">
              <a:off x="3736428" y="130062"/>
              <a:ext cx="6099846" cy="1857309"/>
            </a:xfrm>
            <a:prstGeom prst="wedgeEllipseCallou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600" dirty="0">
                  <a:solidFill>
                    <a:schemeClr val="bg1"/>
                  </a:solidFill>
                </a:rPr>
                <a:t>Agora sobre o site. Meu assunto favorito!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1515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BC0F64F7-3E8F-51C1-325E-A386FBD9D7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6" r="8289"/>
          <a:stretch/>
        </p:blipFill>
        <p:spPr>
          <a:xfrm>
            <a:off x="-594496" y="0"/>
            <a:ext cx="12786496" cy="6858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79DD0C02-AE28-6EAB-2781-2BB7E6C28469}"/>
              </a:ext>
            </a:extLst>
          </p:cNvPr>
          <p:cNvSpPr/>
          <p:nvPr/>
        </p:nvSpPr>
        <p:spPr>
          <a:xfrm>
            <a:off x="11696700" y="152400"/>
            <a:ext cx="895350" cy="419100"/>
          </a:xfrm>
          <a:prstGeom prst="rect">
            <a:avLst/>
          </a:prstGeom>
          <a:solidFill>
            <a:srgbClr val="043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0162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959CB5F-9CE6-588F-2AAC-9E13040E8A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66" t="11897" r="29876" b="21972"/>
          <a:stretch/>
        </p:blipFill>
        <p:spPr>
          <a:xfrm>
            <a:off x="1718440" y="828674"/>
            <a:ext cx="3958459" cy="52673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F173F3C-BF10-5597-F8BB-F3284D95C1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51" t="12083" r="30901" b="34253"/>
          <a:stretch/>
        </p:blipFill>
        <p:spPr>
          <a:xfrm>
            <a:off x="7918234" y="1517431"/>
            <a:ext cx="3287322" cy="3680264"/>
          </a:xfrm>
          <a:prstGeom prst="rect">
            <a:avLst/>
          </a:prstGeom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2ABA23A5-9061-046B-83A5-DC8A8762972B}"/>
              </a:ext>
            </a:extLst>
          </p:cNvPr>
          <p:cNvCxnSpPr/>
          <p:nvPr/>
        </p:nvCxnSpPr>
        <p:spPr>
          <a:xfrm>
            <a:off x="6096000" y="3357563"/>
            <a:ext cx="1282262" cy="0"/>
          </a:xfrm>
          <a:prstGeom prst="straightConnector1">
            <a:avLst/>
          </a:prstGeom>
          <a:ln w="76200">
            <a:solidFill>
              <a:srgbClr val="043D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772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666E04D-E7B1-6FA0-268E-CEBD1FBEC8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" r="1131"/>
          <a:stretch/>
        </p:blipFill>
        <p:spPr>
          <a:xfrm>
            <a:off x="1930398" y="0"/>
            <a:ext cx="8377200" cy="678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02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3404752D-BE9A-6B78-F798-554C1F53DB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" r="2445"/>
          <a:stretch/>
        </p:blipFill>
        <p:spPr>
          <a:xfrm>
            <a:off x="1906642" y="0"/>
            <a:ext cx="8378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16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CF4859B-2015-A9E0-F1BA-4C9F4B563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44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Agrupar 17">
            <a:extLst>
              <a:ext uri="{FF2B5EF4-FFF2-40B4-BE49-F238E27FC236}">
                <a16:creationId xmlns:a16="http://schemas.microsoft.com/office/drawing/2014/main" id="{04F1FEA9-E148-F74C-B6E8-44E5C307F33C}"/>
              </a:ext>
            </a:extLst>
          </p:cNvPr>
          <p:cNvGrpSpPr/>
          <p:nvPr/>
        </p:nvGrpSpPr>
        <p:grpSpPr>
          <a:xfrm>
            <a:off x="1562571" y="373710"/>
            <a:ext cx="7979181" cy="5967706"/>
            <a:chOff x="3736428" y="130062"/>
            <a:chExt cx="7979181" cy="5967706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9F2A69BE-1821-2388-9AA9-4266AF4DF27E}"/>
                </a:ext>
              </a:extLst>
            </p:cNvPr>
            <p:cNvGrpSpPr/>
            <p:nvPr/>
          </p:nvGrpSpPr>
          <p:grpSpPr>
            <a:xfrm>
              <a:off x="8269857" y="1825034"/>
              <a:ext cx="3445752" cy="4272734"/>
              <a:chOff x="12725918" y="7672668"/>
              <a:chExt cx="3445752" cy="4272734"/>
            </a:xfrm>
          </p:grpSpPr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F6A58A80-55A4-6B12-F7B8-A993F8D218D4}"/>
                  </a:ext>
                </a:extLst>
              </p:cNvPr>
              <p:cNvGrpSpPr/>
              <p:nvPr/>
            </p:nvGrpSpPr>
            <p:grpSpPr>
              <a:xfrm>
                <a:off x="12725918" y="7672668"/>
                <a:ext cx="3445752" cy="4272734"/>
                <a:chOff x="12725918" y="7672668"/>
                <a:chExt cx="3445752" cy="4272734"/>
              </a:xfrm>
            </p:grpSpPr>
            <p:pic>
              <p:nvPicPr>
                <p:cNvPr id="24" name="Imagem 23">
                  <a:extLst>
                    <a:ext uri="{FF2B5EF4-FFF2-40B4-BE49-F238E27FC236}">
                      <a16:creationId xmlns:a16="http://schemas.microsoft.com/office/drawing/2014/main" id="{C4D06B93-9680-5904-0EE2-6496DE53D7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9800" b="90650" l="10000" r="90000">
                              <a14:foregroundMark x1="27150" y1="90650" x2="27150" y2="90650"/>
                              <a14:foregroundMark x1="24800" y1="9800" x2="24800" y2="98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226" t="7778" r="17146" b="7124"/>
                <a:stretch/>
              </p:blipFill>
              <p:spPr>
                <a:xfrm>
                  <a:off x="12725918" y="7672668"/>
                  <a:ext cx="3445752" cy="4272734"/>
                </a:xfrm>
                <a:prstGeom prst="rect">
                  <a:avLst/>
                </a:prstGeom>
              </p:spPr>
            </p:pic>
            <p:sp>
              <p:nvSpPr>
                <p:cNvPr id="25" name="Elipse 24">
                  <a:extLst>
                    <a:ext uri="{FF2B5EF4-FFF2-40B4-BE49-F238E27FC236}">
                      <a16:creationId xmlns:a16="http://schemas.microsoft.com/office/drawing/2014/main" id="{0F7DEE6A-6798-3517-C20C-2029F79F50C0}"/>
                    </a:ext>
                  </a:extLst>
                </p:cNvPr>
                <p:cNvSpPr/>
                <p:nvPr/>
              </p:nvSpPr>
              <p:spPr>
                <a:xfrm rot="19162355">
                  <a:off x="14580142" y="10271125"/>
                  <a:ext cx="536575" cy="149225"/>
                </a:xfrm>
                <a:prstGeom prst="ellipse">
                  <a:avLst/>
                </a:prstGeom>
                <a:solidFill>
                  <a:srgbClr val="71897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3" name="Lua 22">
                <a:extLst>
                  <a:ext uri="{FF2B5EF4-FFF2-40B4-BE49-F238E27FC236}">
                    <a16:creationId xmlns:a16="http://schemas.microsoft.com/office/drawing/2014/main" id="{FEB7A58B-73C2-EEF1-4EAE-8ECBE622956D}"/>
                  </a:ext>
                </a:extLst>
              </p:cNvPr>
              <p:cNvSpPr/>
              <p:nvPr/>
            </p:nvSpPr>
            <p:spPr>
              <a:xfrm rot="14421799">
                <a:off x="14333133" y="8731722"/>
                <a:ext cx="121809" cy="366721"/>
              </a:xfrm>
              <a:prstGeom prst="mo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1" name="Balão de Fala: Oval 20">
              <a:extLst>
                <a:ext uri="{FF2B5EF4-FFF2-40B4-BE49-F238E27FC236}">
                  <a16:creationId xmlns:a16="http://schemas.microsoft.com/office/drawing/2014/main" id="{9D99F3AE-0D05-A8D1-E1A5-2B1C05A94B26}"/>
                </a:ext>
              </a:extLst>
            </p:cNvPr>
            <p:cNvSpPr/>
            <p:nvPr/>
          </p:nvSpPr>
          <p:spPr>
            <a:xfrm flipH="1">
              <a:off x="3736428" y="130062"/>
              <a:ext cx="6099846" cy="1857309"/>
            </a:xfrm>
            <a:prstGeom prst="wedgeEllipseCallou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600" dirty="0">
                  <a:solidFill>
                    <a:schemeClr val="bg1"/>
                  </a:solidFill>
                </a:rPr>
                <a:t>Por detrás das cortinas temos…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9463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71E4C518-15C7-A59D-F3E3-3716D87F1B41}"/>
              </a:ext>
            </a:extLst>
          </p:cNvPr>
          <p:cNvSpPr txBox="1"/>
          <p:nvPr/>
        </p:nvSpPr>
        <p:spPr>
          <a:xfrm>
            <a:off x="2371734" y="1178000"/>
            <a:ext cx="8044190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9900" b="1" dirty="0">
                <a:solidFill>
                  <a:srgbClr val="043D5C"/>
                </a:solidFill>
              </a:rPr>
              <a:t>P </a:t>
            </a:r>
            <a:r>
              <a:rPr lang="pt-BR" sz="19900" b="1" dirty="0">
                <a:solidFill>
                  <a:srgbClr val="FFFF00"/>
                </a:solidFill>
              </a:rPr>
              <a:t>E </a:t>
            </a:r>
            <a:r>
              <a:rPr lang="pt-BR" sz="19900" b="1" dirty="0">
                <a:solidFill>
                  <a:schemeClr val="tx2">
                    <a:lumMod val="75000"/>
                  </a:schemeClr>
                </a:solidFill>
              </a:rPr>
              <a:t>R </a:t>
            </a:r>
            <a:r>
              <a:rPr lang="pt-BR" sz="19900" b="1" dirty="0">
                <a:solidFill>
                  <a:schemeClr val="accent1">
                    <a:lumMod val="75000"/>
                  </a:schemeClr>
                </a:solidFill>
              </a:rPr>
              <a:t>N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DD1CE1F2-6427-46D1-B2E7-E76CF7B61FCF}"/>
              </a:ext>
            </a:extLst>
          </p:cNvPr>
          <p:cNvGrpSpPr/>
          <p:nvPr/>
        </p:nvGrpSpPr>
        <p:grpSpPr>
          <a:xfrm>
            <a:off x="1776076" y="3834461"/>
            <a:ext cx="2392816" cy="2287531"/>
            <a:chOff x="2917121" y="3881633"/>
            <a:chExt cx="2392816" cy="2287531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FA96BC14-2CE7-9BB1-963F-B1340DF608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309"/>
            <a:stretch/>
          </p:blipFill>
          <p:spPr>
            <a:xfrm>
              <a:off x="2917121" y="3881633"/>
              <a:ext cx="2136142" cy="2287531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2210C2DC-22E5-1F94-F2F5-05F61CF6EE4D}"/>
                </a:ext>
              </a:extLst>
            </p:cNvPr>
            <p:cNvSpPr/>
            <p:nvPr/>
          </p:nvSpPr>
          <p:spPr>
            <a:xfrm>
              <a:off x="4604084" y="5502442"/>
              <a:ext cx="705853" cy="65772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F324246-6D2E-D125-714F-CFA04622BE36}"/>
              </a:ext>
            </a:extLst>
          </p:cNvPr>
          <p:cNvGrpSpPr/>
          <p:nvPr/>
        </p:nvGrpSpPr>
        <p:grpSpPr>
          <a:xfrm>
            <a:off x="4291611" y="3750225"/>
            <a:ext cx="1548565" cy="2287531"/>
            <a:chOff x="5018298" y="4716880"/>
            <a:chExt cx="1028063" cy="1707984"/>
          </a:xfrm>
        </p:grpSpPr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22C6906A-1590-82D0-7FCF-E0839F4D9B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710"/>
            <a:stretch/>
          </p:blipFill>
          <p:spPr>
            <a:xfrm>
              <a:off x="5018298" y="4716880"/>
              <a:ext cx="953877" cy="1114425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43317C42-2F9D-8DD2-5773-3A9B7FC18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341"/>
            <a:stretch/>
          </p:blipFill>
          <p:spPr>
            <a:xfrm>
              <a:off x="5401941" y="5767137"/>
              <a:ext cx="644420" cy="657727"/>
            </a:xfrm>
            <a:prstGeom prst="rect">
              <a:avLst/>
            </a:prstGeom>
          </p:spPr>
        </p:pic>
      </p:grpSp>
      <p:pic>
        <p:nvPicPr>
          <p:cNvPr id="18" name="Imagem 17">
            <a:extLst>
              <a:ext uri="{FF2B5EF4-FFF2-40B4-BE49-F238E27FC236}">
                <a16:creationId xmlns:a16="http://schemas.microsoft.com/office/drawing/2014/main" id="{6969509A-DEAD-4952-2C00-E8E5921BA09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2" r="51585" b="17624"/>
          <a:stretch/>
        </p:blipFill>
        <p:spPr>
          <a:xfrm>
            <a:off x="6279736" y="4015757"/>
            <a:ext cx="1784234" cy="1587729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CAEE0449-F4A2-5210-A486-B184221CB080}"/>
              </a:ext>
            </a:extLst>
          </p:cNvPr>
          <p:cNvGrpSpPr/>
          <p:nvPr/>
        </p:nvGrpSpPr>
        <p:grpSpPr>
          <a:xfrm>
            <a:off x="8843137" y="3926495"/>
            <a:ext cx="1579458" cy="1888082"/>
            <a:chOff x="8843137" y="3926495"/>
            <a:chExt cx="1579458" cy="1888082"/>
          </a:xfrm>
        </p:grpSpPr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338ECBBF-E782-4511-F61E-13E249927D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48" t="18621" r="49296" b="36976"/>
            <a:stretch/>
          </p:blipFill>
          <p:spPr>
            <a:xfrm>
              <a:off x="8843137" y="3926495"/>
              <a:ext cx="1314451" cy="1324441"/>
            </a:xfrm>
            <a:prstGeom prst="rect">
              <a:avLst/>
            </a:prstGeom>
            <a:solidFill>
              <a:schemeClr val="tx1"/>
            </a:solidFill>
          </p:spPr>
        </p:pic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1EB941D9-E4A1-41B2-9565-ECF536FA1683}"/>
                </a:ext>
              </a:extLst>
            </p:cNvPr>
            <p:cNvSpPr/>
            <p:nvPr/>
          </p:nvSpPr>
          <p:spPr>
            <a:xfrm>
              <a:off x="9716742" y="5156851"/>
              <a:ext cx="705853" cy="65772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39384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253BA383-1FE4-0191-2189-D2E6A40F9283}"/>
              </a:ext>
            </a:extLst>
          </p:cNvPr>
          <p:cNvGrpSpPr/>
          <p:nvPr/>
        </p:nvGrpSpPr>
        <p:grpSpPr>
          <a:xfrm>
            <a:off x="1562571" y="373710"/>
            <a:ext cx="7979181" cy="5967706"/>
            <a:chOff x="3736428" y="130062"/>
            <a:chExt cx="7979181" cy="5967706"/>
          </a:xfrm>
        </p:grpSpPr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011DC8B4-294B-7869-9CA6-D6D28615B9BD}"/>
                </a:ext>
              </a:extLst>
            </p:cNvPr>
            <p:cNvGrpSpPr/>
            <p:nvPr/>
          </p:nvGrpSpPr>
          <p:grpSpPr>
            <a:xfrm>
              <a:off x="8269857" y="1825034"/>
              <a:ext cx="3445752" cy="4272734"/>
              <a:chOff x="12725918" y="7672668"/>
              <a:chExt cx="3445752" cy="4272734"/>
            </a:xfrm>
          </p:grpSpPr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BCF595FD-005B-FBE1-7ADC-E29A0F9C9CEA}"/>
                  </a:ext>
                </a:extLst>
              </p:cNvPr>
              <p:cNvGrpSpPr/>
              <p:nvPr/>
            </p:nvGrpSpPr>
            <p:grpSpPr>
              <a:xfrm>
                <a:off x="12725918" y="7672668"/>
                <a:ext cx="3445752" cy="4272734"/>
                <a:chOff x="12725918" y="7672668"/>
                <a:chExt cx="3445752" cy="4272734"/>
              </a:xfrm>
            </p:grpSpPr>
            <p:pic>
              <p:nvPicPr>
                <p:cNvPr id="15" name="Imagem 14">
                  <a:extLst>
                    <a:ext uri="{FF2B5EF4-FFF2-40B4-BE49-F238E27FC236}">
                      <a16:creationId xmlns:a16="http://schemas.microsoft.com/office/drawing/2014/main" id="{86C21EF0-D7F1-6A9D-BB59-FB9DC7DAAF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9800" b="90650" l="10000" r="90000">
                              <a14:foregroundMark x1="27150" y1="90650" x2="27150" y2="90650"/>
                              <a14:foregroundMark x1="24800" y1="9800" x2="24800" y2="98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226" t="7778" r="17146" b="7124"/>
                <a:stretch/>
              </p:blipFill>
              <p:spPr>
                <a:xfrm>
                  <a:off x="12725918" y="7672668"/>
                  <a:ext cx="3445752" cy="4272734"/>
                </a:xfrm>
                <a:prstGeom prst="rect">
                  <a:avLst/>
                </a:prstGeom>
              </p:spPr>
            </p:pic>
            <p:sp>
              <p:nvSpPr>
                <p:cNvPr id="16" name="Elipse 15">
                  <a:extLst>
                    <a:ext uri="{FF2B5EF4-FFF2-40B4-BE49-F238E27FC236}">
                      <a16:creationId xmlns:a16="http://schemas.microsoft.com/office/drawing/2014/main" id="{8949EF1C-7C9D-6CAC-02C4-6E050D12E20C}"/>
                    </a:ext>
                  </a:extLst>
                </p:cNvPr>
                <p:cNvSpPr/>
                <p:nvPr/>
              </p:nvSpPr>
              <p:spPr>
                <a:xfrm rot="19162355">
                  <a:off x="14580142" y="10271125"/>
                  <a:ext cx="536575" cy="149225"/>
                </a:xfrm>
                <a:prstGeom prst="ellipse">
                  <a:avLst/>
                </a:prstGeom>
                <a:solidFill>
                  <a:srgbClr val="71897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4" name="Lua 13">
                <a:extLst>
                  <a:ext uri="{FF2B5EF4-FFF2-40B4-BE49-F238E27FC236}">
                    <a16:creationId xmlns:a16="http://schemas.microsoft.com/office/drawing/2014/main" id="{A72D644A-FA8F-1CDA-926C-CD44F6B24BE9}"/>
                  </a:ext>
                </a:extLst>
              </p:cNvPr>
              <p:cNvSpPr/>
              <p:nvPr/>
            </p:nvSpPr>
            <p:spPr>
              <a:xfrm rot="14421799">
                <a:off x="14333133" y="8731722"/>
                <a:ext cx="121809" cy="366721"/>
              </a:xfrm>
              <a:prstGeom prst="mo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Balão de Fala: Oval 16">
              <a:extLst>
                <a:ext uri="{FF2B5EF4-FFF2-40B4-BE49-F238E27FC236}">
                  <a16:creationId xmlns:a16="http://schemas.microsoft.com/office/drawing/2014/main" id="{7CBC1B11-3DF7-E0D6-FB7B-498D91CB589D}"/>
                </a:ext>
              </a:extLst>
            </p:cNvPr>
            <p:cNvSpPr/>
            <p:nvPr/>
          </p:nvSpPr>
          <p:spPr>
            <a:xfrm flipH="1">
              <a:off x="3736428" y="130062"/>
              <a:ext cx="6099846" cy="1857309"/>
            </a:xfrm>
            <a:prstGeom prst="wedgeEllipseCallou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600" dirty="0">
                  <a:solidFill>
                    <a:schemeClr val="bg1"/>
                  </a:solidFill>
                </a:rPr>
                <a:t>Vamos falar da democratização da educação?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9874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DD1CE1F2-6427-46D1-B2E7-E76CF7B61FCF}"/>
              </a:ext>
            </a:extLst>
          </p:cNvPr>
          <p:cNvGrpSpPr/>
          <p:nvPr/>
        </p:nvGrpSpPr>
        <p:grpSpPr>
          <a:xfrm>
            <a:off x="1776076" y="3834461"/>
            <a:ext cx="2392816" cy="2287531"/>
            <a:chOff x="2917121" y="3881633"/>
            <a:chExt cx="2392816" cy="2287531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FA96BC14-2CE7-9BB1-963F-B1340DF608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309"/>
            <a:stretch/>
          </p:blipFill>
          <p:spPr>
            <a:xfrm>
              <a:off x="2917121" y="3881633"/>
              <a:ext cx="2136142" cy="2287531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2210C2DC-22E5-1F94-F2F5-05F61CF6EE4D}"/>
                </a:ext>
              </a:extLst>
            </p:cNvPr>
            <p:cNvSpPr/>
            <p:nvPr/>
          </p:nvSpPr>
          <p:spPr>
            <a:xfrm>
              <a:off x="4604084" y="5502442"/>
              <a:ext cx="705853" cy="65772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F324246-6D2E-D125-714F-CFA04622BE36}"/>
              </a:ext>
            </a:extLst>
          </p:cNvPr>
          <p:cNvGrpSpPr/>
          <p:nvPr/>
        </p:nvGrpSpPr>
        <p:grpSpPr>
          <a:xfrm>
            <a:off x="4291611" y="3750225"/>
            <a:ext cx="1548565" cy="2287531"/>
            <a:chOff x="5018298" y="4716880"/>
            <a:chExt cx="1028063" cy="1707984"/>
          </a:xfrm>
        </p:grpSpPr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22C6906A-1590-82D0-7FCF-E0839F4D9B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710"/>
            <a:stretch/>
          </p:blipFill>
          <p:spPr>
            <a:xfrm>
              <a:off x="5018298" y="4716880"/>
              <a:ext cx="953877" cy="1114425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43317C42-2F9D-8DD2-5773-3A9B7FC18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341"/>
            <a:stretch/>
          </p:blipFill>
          <p:spPr>
            <a:xfrm>
              <a:off x="5401941" y="5767137"/>
              <a:ext cx="644420" cy="657727"/>
            </a:xfrm>
            <a:prstGeom prst="rect">
              <a:avLst/>
            </a:prstGeom>
          </p:spPr>
        </p:pic>
      </p:grpSp>
      <p:pic>
        <p:nvPicPr>
          <p:cNvPr id="18" name="Imagem 17">
            <a:extLst>
              <a:ext uri="{FF2B5EF4-FFF2-40B4-BE49-F238E27FC236}">
                <a16:creationId xmlns:a16="http://schemas.microsoft.com/office/drawing/2014/main" id="{6969509A-DEAD-4952-2C00-E8E5921BA09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2" r="51585" b="17624"/>
          <a:stretch/>
        </p:blipFill>
        <p:spPr>
          <a:xfrm>
            <a:off x="6279736" y="4015757"/>
            <a:ext cx="1784234" cy="1587729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CAEE0449-F4A2-5210-A486-B184221CB080}"/>
              </a:ext>
            </a:extLst>
          </p:cNvPr>
          <p:cNvGrpSpPr/>
          <p:nvPr/>
        </p:nvGrpSpPr>
        <p:grpSpPr>
          <a:xfrm>
            <a:off x="8843137" y="3926495"/>
            <a:ext cx="1579458" cy="1888082"/>
            <a:chOff x="8843137" y="3926495"/>
            <a:chExt cx="1579458" cy="1888082"/>
          </a:xfrm>
        </p:grpSpPr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338ECBBF-E782-4511-F61E-13E249927D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48" t="18621" r="49296" b="36976"/>
            <a:stretch/>
          </p:blipFill>
          <p:spPr>
            <a:xfrm>
              <a:off x="8843137" y="3926495"/>
              <a:ext cx="1314451" cy="1324441"/>
            </a:xfrm>
            <a:prstGeom prst="rect">
              <a:avLst/>
            </a:prstGeom>
            <a:solidFill>
              <a:schemeClr val="tx1"/>
            </a:solidFill>
          </p:spPr>
        </p:pic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1EB941D9-E4A1-41B2-9565-ECF536FA1683}"/>
                </a:ext>
              </a:extLst>
            </p:cNvPr>
            <p:cNvSpPr/>
            <p:nvPr/>
          </p:nvSpPr>
          <p:spPr>
            <a:xfrm>
              <a:off x="9716742" y="5156851"/>
              <a:ext cx="705853" cy="65772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5E976AE-6B6E-61A7-4F1F-D7BE667E5E23}"/>
              </a:ext>
            </a:extLst>
          </p:cNvPr>
          <p:cNvSpPr txBox="1"/>
          <p:nvPr/>
        </p:nvSpPr>
        <p:spPr>
          <a:xfrm>
            <a:off x="4370309" y="1175094"/>
            <a:ext cx="1407758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9900" b="1" dirty="0">
                <a:solidFill>
                  <a:srgbClr val="FFFF00"/>
                </a:solidFill>
              </a:rPr>
              <a:t>E</a:t>
            </a:r>
            <a:endParaRPr lang="pt-BR" sz="199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9C54FEA-ADD6-0A89-580B-426200EFDA7A}"/>
              </a:ext>
            </a:extLst>
          </p:cNvPr>
          <p:cNvSpPr txBox="1"/>
          <p:nvPr/>
        </p:nvSpPr>
        <p:spPr>
          <a:xfrm>
            <a:off x="6279736" y="1175094"/>
            <a:ext cx="1672253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9900" b="1" dirty="0">
                <a:solidFill>
                  <a:schemeClr val="tx2">
                    <a:lumMod val="75000"/>
                  </a:schemeClr>
                </a:solidFill>
              </a:rPr>
              <a:t>R</a:t>
            </a:r>
            <a:endParaRPr lang="pt-BR" sz="199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E8AE050-8577-523D-F55B-4B6998EF3AEF}"/>
              </a:ext>
            </a:extLst>
          </p:cNvPr>
          <p:cNvSpPr txBox="1"/>
          <p:nvPr/>
        </p:nvSpPr>
        <p:spPr>
          <a:xfrm>
            <a:off x="8451438" y="1175094"/>
            <a:ext cx="1939955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9900" b="1" dirty="0">
                <a:solidFill>
                  <a:schemeClr val="accent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6A673C3-831E-40EC-1062-25A9F9F132F7}"/>
              </a:ext>
            </a:extLst>
          </p:cNvPr>
          <p:cNvSpPr txBox="1"/>
          <p:nvPr/>
        </p:nvSpPr>
        <p:spPr>
          <a:xfrm>
            <a:off x="2378405" y="1178000"/>
            <a:ext cx="1539204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9900" b="1" dirty="0">
                <a:solidFill>
                  <a:srgbClr val="043D5C"/>
                </a:solidFill>
              </a:rPr>
              <a:t>P</a:t>
            </a:r>
            <a:endParaRPr lang="pt-BR" sz="199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342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9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CA2A165-AA72-545A-A995-61BA4861C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541" y="783077"/>
            <a:ext cx="4831947" cy="27058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1D28D40-EC5B-141F-C5D3-2D75248445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45" b="20290"/>
          <a:stretch/>
        </p:blipFill>
        <p:spPr>
          <a:xfrm>
            <a:off x="952930" y="3978439"/>
            <a:ext cx="5967538" cy="1784529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5BCD7254-4546-8EE4-9A95-F33C660C7BD3}"/>
              </a:ext>
            </a:extLst>
          </p:cNvPr>
          <p:cNvGrpSpPr/>
          <p:nvPr/>
        </p:nvGrpSpPr>
        <p:grpSpPr>
          <a:xfrm>
            <a:off x="7348903" y="783077"/>
            <a:ext cx="3351544" cy="2309753"/>
            <a:chOff x="8757337" y="2800956"/>
            <a:chExt cx="2459286" cy="1642340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86D4F311-2DD5-12CD-E92D-FE42C0D9D6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15" t="30726" r="8280" b="38941"/>
            <a:stretch/>
          </p:blipFill>
          <p:spPr>
            <a:xfrm>
              <a:off x="8757337" y="3654260"/>
              <a:ext cx="2459286" cy="789036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4E5C714-7C46-F315-A2FC-0F8755B7C6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79" t="30726" r="61385" b="28659"/>
            <a:stretch/>
          </p:blipFill>
          <p:spPr>
            <a:xfrm>
              <a:off x="9185821" y="2800956"/>
              <a:ext cx="1446566" cy="1056503"/>
            </a:xfrm>
            <a:prstGeom prst="rect">
              <a:avLst/>
            </a:prstGeom>
            <a:solidFill>
              <a:schemeClr val="tx1"/>
            </a:solidFill>
          </p:spPr>
        </p:pic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00FFA0C1-511E-63F1-860B-E8C8BEFFAB8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58" t="19415" r="9210" b="18363"/>
          <a:stretch/>
        </p:blipFill>
        <p:spPr>
          <a:xfrm>
            <a:off x="7048522" y="3131451"/>
            <a:ext cx="3740044" cy="347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7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A9709482-6476-C13B-940F-353ECBEE23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31" y="609044"/>
            <a:ext cx="3028950" cy="15144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72F6061-95F1-3E0B-268D-F461DDB916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13" y="5265328"/>
            <a:ext cx="4095750" cy="1114425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3413778C-E6EF-4522-94EA-45D7024130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1" r="6855" b="17624"/>
          <a:stretch/>
        </p:blipFill>
        <p:spPr>
          <a:xfrm>
            <a:off x="7731241" y="565028"/>
            <a:ext cx="3746397" cy="1587729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9CDCD738-2DB8-E0E0-818E-A834C69F79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31" y="3120152"/>
            <a:ext cx="1990045" cy="1114425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374A0FE7-3ACF-359D-8378-1A4D437E74B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45" b="20290"/>
          <a:stretch/>
        </p:blipFill>
        <p:spPr>
          <a:xfrm>
            <a:off x="7928666" y="5377509"/>
            <a:ext cx="3351545" cy="100224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B4D0B0F-4D2B-AA1A-4200-5A621F051A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918" y="2232282"/>
            <a:ext cx="4876447" cy="2982759"/>
          </a:xfrm>
          <a:prstGeom prst="rect">
            <a:avLst/>
          </a:prstGeom>
          <a:solidFill>
            <a:schemeClr val="tx1"/>
          </a:solidFill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FC410489-0FD3-C6B1-01F2-B141BA973904}"/>
              </a:ext>
            </a:extLst>
          </p:cNvPr>
          <p:cNvGrpSpPr/>
          <p:nvPr/>
        </p:nvGrpSpPr>
        <p:grpSpPr>
          <a:xfrm>
            <a:off x="8757337" y="2800956"/>
            <a:ext cx="2459286" cy="1642340"/>
            <a:chOff x="8757337" y="2800956"/>
            <a:chExt cx="2459286" cy="1642340"/>
          </a:xfrm>
        </p:grpSpPr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F63ABC03-6FAD-0338-4D33-EA7CEAF523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15" t="30726" r="8280" b="38941"/>
            <a:stretch/>
          </p:blipFill>
          <p:spPr>
            <a:xfrm>
              <a:off x="8757337" y="3654260"/>
              <a:ext cx="2459286" cy="789036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E458A06D-C824-53A3-9B8D-F35EDF5BBB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79" t="30726" r="61385" b="28659"/>
            <a:stretch/>
          </p:blipFill>
          <p:spPr>
            <a:xfrm>
              <a:off x="9185821" y="2800956"/>
              <a:ext cx="1446566" cy="1056503"/>
            </a:xfrm>
            <a:prstGeom prst="rect">
              <a:avLst/>
            </a:prstGeom>
            <a:solidFill>
              <a:schemeClr val="tx1"/>
            </a:solidFill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56A46D96-2CFF-F785-91A0-07C94B5F5ADD}"/>
              </a:ext>
            </a:extLst>
          </p:cNvPr>
          <p:cNvGrpSpPr/>
          <p:nvPr/>
        </p:nvGrpSpPr>
        <p:grpSpPr>
          <a:xfrm>
            <a:off x="8820925" y="2752830"/>
            <a:ext cx="2459286" cy="1642340"/>
            <a:chOff x="8757337" y="2800956"/>
            <a:chExt cx="2459286" cy="1642340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5527C418-9209-D8AE-B5EB-43C8904AD7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15" t="30726" r="8280" b="38941"/>
            <a:stretch/>
          </p:blipFill>
          <p:spPr>
            <a:xfrm>
              <a:off x="8757337" y="3654260"/>
              <a:ext cx="2459286" cy="789036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9408099A-DBB7-5FAE-9965-41DF5BAF9F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79" t="30726" r="61385" b="28659"/>
            <a:stretch/>
          </p:blipFill>
          <p:spPr>
            <a:xfrm>
              <a:off x="9185821" y="2800956"/>
              <a:ext cx="1446566" cy="1056503"/>
            </a:xfrm>
            <a:prstGeom prst="rect">
              <a:avLst/>
            </a:prstGeom>
            <a:solidFill>
              <a:schemeClr val="tx1"/>
            </a:solidFill>
          </p:spPr>
        </p:pic>
      </p:grpSp>
    </p:spTree>
    <p:extLst>
      <p:ext uri="{BB962C8B-B14F-4D97-AF65-F5344CB8AC3E}">
        <p14:creationId xmlns:p14="http://schemas.microsoft.com/office/powerpoint/2010/main" val="155275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A9709482-6476-C13B-940F-353ECBEE23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31" y="609044"/>
            <a:ext cx="3028950" cy="15144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72F6061-95F1-3E0B-268D-F461DDB916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13" y="5265328"/>
            <a:ext cx="4095750" cy="1114425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3413778C-E6EF-4522-94EA-45D7024130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1" r="6855" b="17624"/>
          <a:stretch/>
        </p:blipFill>
        <p:spPr>
          <a:xfrm>
            <a:off x="7731241" y="565028"/>
            <a:ext cx="3746397" cy="1587729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9CDCD738-2DB8-E0E0-818E-A834C69F79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31" y="3120152"/>
            <a:ext cx="1990045" cy="1114425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374A0FE7-3ACF-359D-8378-1A4D437E74B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45" b="20290"/>
          <a:stretch/>
        </p:blipFill>
        <p:spPr>
          <a:xfrm>
            <a:off x="7928666" y="5377509"/>
            <a:ext cx="3351545" cy="100224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B4D0B0F-4D2B-AA1A-4200-5A621F051A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918" y="2232282"/>
            <a:ext cx="4876447" cy="2982759"/>
          </a:xfrm>
          <a:prstGeom prst="rect">
            <a:avLst/>
          </a:prstGeom>
          <a:solidFill>
            <a:schemeClr val="tx1"/>
          </a:solidFill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FC410489-0FD3-C6B1-01F2-B141BA973904}"/>
              </a:ext>
            </a:extLst>
          </p:cNvPr>
          <p:cNvGrpSpPr/>
          <p:nvPr/>
        </p:nvGrpSpPr>
        <p:grpSpPr>
          <a:xfrm>
            <a:off x="8757337" y="2800956"/>
            <a:ext cx="2459286" cy="1642340"/>
            <a:chOff x="8757337" y="2800956"/>
            <a:chExt cx="2459286" cy="1642340"/>
          </a:xfrm>
        </p:grpSpPr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F63ABC03-6FAD-0338-4D33-EA7CEAF523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15" t="30726" r="8280" b="38941"/>
            <a:stretch/>
          </p:blipFill>
          <p:spPr>
            <a:xfrm>
              <a:off x="8757337" y="3654260"/>
              <a:ext cx="2459286" cy="789036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E458A06D-C824-53A3-9B8D-F35EDF5BBB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79" t="30726" r="61385" b="28659"/>
            <a:stretch/>
          </p:blipFill>
          <p:spPr>
            <a:xfrm>
              <a:off x="9185821" y="2800956"/>
              <a:ext cx="1446566" cy="1056503"/>
            </a:xfrm>
            <a:prstGeom prst="rect">
              <a:avLst/>
            </a:prstGeom>
            <a:solidFill>
              <a:schemeClr val="tx1"/>
            </a:solidFill>
          </p:spPr>
        </p:pic>
      </p:grpSp>
    </p:spTree>
    <p:extLst>
      <p:ext uri="{BB962C8B-B14F-4D97-AF65-F5344CB8AC3E}">
        <p14:creationId xmlns:p14="http://schemas.microsoft.com/office/powerpoint/2010/main" val="412817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A9709482-6476-C13B-940F-353ECBEE23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31" y="609044"/>
            <a:ext cx="3028950" cy="15144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72F6061-95F1-3E0B-268D-F461DDB916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13" y="5265328"/>
            <a:ext cx="4095750" cy="1114425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3413778C-E6EF-4522-94EA-45D7024130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1" r="6855" b="17624"/>
          <a:stretch/>
        </p:blipFill>
        <p:spPr>
          <a:xfrm>
            <a:off x="7731241" y="565028"/>
            <a:ext cx="3746397" cy="1587729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9CDCD738-2DB8-E0E0-818E-A834C69F79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31" y="3120152"/>
            <a:ext cx="1990045" cy="1114425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374A0FE7-3ACF-359D-8378-1A4D437E74B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45" b="20290"/>
          <a:stretch/>
        </p:blipFill>
        <p:spPr>
          <a:xfrm>
            <a:off x="7928666" y="5377509"/>
            <a:ext cx="3351545" cy="100224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B4D0B0F-4D2B-AA1A-4200-5A621F051A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918" y="2232282"/>
            <a:ext cx="4876447" cy="2982759"/>
          </a:xfrm>
          <a:prstGeom prst="rect">
            <a:avLst/>
          </a:prstGeom>
          <a:solidFill>
            <a:schemeClr val="tx1"/>
          </a:solidFill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FC410489-0FD3-C6B1-01F2-B141BA973904}"/>
              </a:ext>
            </a:extLst>
          </p:cNvPr>
          <p:cNvGrpSpPr/>
          <p:nvPr/>
        </p:nvGrpSpPr>
        <p:grpSpPr>
          <a:xfrm>
            <a:off x="8757337" y="2800956"/>
            <a:ext cx="2459286" cy="1642340"/>
            <a:chOff x="8757337" y="2800956"/>
            <a:chExt cx="2459286" cy="1642340"/>
          </a:xfrm>
        </p:grpSpPr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F63ABC03-6FAD-0338-4D33-EA7CEAF523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15" t="30726" r="8280" b="38941"/>
            <a:stretch/>
          </p:blipFill>
          <p:spPr>
            <a:xfrm>
              <a:off x="8757337" y="3654260"/>
              <a:ext cx="2459286" cy="789036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E458A06D-C824-53A3-9B8D-F35EDF5BBB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79" t="30726" r="61385" b="28659"/>
            <a:stretch/>
          </p:blipFill>
          <p:spPr>
            <a:xfrm>
              <a:off x="9185821" y="2800956"/>
              <a:ext cx="1446566" cy="1056503"/>
            </a:xfrm>
            <a:prstGeom prst="rect">
              <a:avLst/>
            </a:prstGeom>
            <a:solidFill>
              <a:schemeClr val="tx1"/>
            </a:solidFill>
          </p:spPr>
        </p:pic>
      </p:grpSp>
    </p:spTree>
    <p:extLst>
      <p:ext uri="{BB962C8B-B14F-4D97-AF65-F5344CB8AC3E}">
        <p14:creationId xmlns:p14="http://schemas.microsoft.com/office/powerpoint/2010/main" val="133887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A9709482-6476-C13B-940F-353ECBEE23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31" y="609044"/>
            <a:ext cx="3028950" cy="15144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72F6061-95F1-3E0B-268D-F461DDB916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13" y="5265328"/>
            <a:ext cx="4095750" cy="1114425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3413778C-E6EF-4522-94EA-45D7024130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1" r="6855" b="17624"/>
          <a:stretch/>
        </p:blipFill>
        <p:spPr>
          <a:xfrm>
            <a:off x="7731241" y="565028"/>
            <a:ext cx="3746397" cy="1587729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9CDCD738-2DB8-E0E0-818E-A834C69F79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31" y="3120152"/>
            <a:ext cx="1990045" cy="1114425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374A0FE7-3ACF-359D-8378-1A4D437E74B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45" b="20290"/>
          <a:stretch/>
        </p:blipFill>
        <p:spPr>
          <a:xfrm>
            <a:off x="7928666" y="5377509"/>
            <a:ext cx="3351545" cy="100224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B4D0B0F-4D2B-AA1A-4200-5A621F051A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918" y="2232282"/>
            <a:ext cx="4876447" cy="2982759"/>
          </a:xfrm>
          <a:prstGeom prst="rect">
            <a:avLst/>
          </a:prstGeom>
          <a:solidFill>
            <a:schemeClr val="tx1"/>
          </a:solidFill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FC410489-0FD3-C6B1-01F2-B141BA973904}"/>
              </a:ext>
            </a:extLst>
          </p:cNvPr>
          <p:cNvGrpSpPr/>
          <p:nvPr/>
        </p:nvGrpSpPr>
        <p:grpSpPr>
          <a:xfrm>
            <a:off x="8757337" y="2800956"/>
            <a:ext cx="2459286" cy="1642340"/>
            <a:chOff x="8757337" y="2800956"/>
            <a:chExt cx="2459286" cy="1642340"/>
          </a:xfrm>
        </p:grpSpPr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F63ABC03-6FAD-0338-4D33-EA7CEAF523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15" t="30726" r="8280" b="38941"/>
            <a:stretch/>
          </p:blipFill>
          <p:spPr>
            <a:xfrm>
              <a:off x="8757337" y="3654260"/>
              <a:ext cx="2459286" cy="789036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E458A06D-C824-53A3-9B8D-F35EDF5BBB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79" t="30726" r="61385" b="28659"/>
            <a:stretch/>
          </p:blipFill>
          <p:spPr>
            <a:xfrm>
              <a:off x="9185821" y="2800956"/>
              <a:ext cx="1446566" cy="1056503"/>
            </a:xfrm>
            <a:prstGeom prst="rect">
              <a:avLst/>
            </a:prstGeom>
            <a:solidFill>
              <a:schemeClr val="tx1"/>
            </a:solidFill>
          </p:spPr>
        </p:pic>
      </p:grpSp>
    </p:spTree>
    <p:extLst>
      <p:ext uri="{BB962C8B-B14F-4D97-AF65-F5344CB8AC3E}">
        <p14:creationId xmlns:p14="http://schemas.microsoft.com/office/powerpoint/2010/main" val="176516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Agrupar 17">
            <a:extLst>
              <a:ext uri="{FF2B5EF4-FFF2-40B4-BE49-F238E27FC236}">
                <a16:creationId xmlns:a16="http://schemas.microsoft.com/office/drawing/2014/main" id="{3F6EAAC1-DFBB-6CFD-00D8-97F0BFB18CBC}"/>
              </a:ext>
            </a:extLst>
          </p:cNvPr>
          <p:cNvGrpSpPr/>
          <p:nvPr/>
        </p:nvGrpSpPr>
        <p:grpSpPr>
          <a:xfrm>
            <a:off x="1562571" y="373710"/>
            <a:ext cx="7979181" cy="5967706"/>
            <a:chOff x="3736428" y="130062"/>
            <a:chExt cx="7979181" cy="5967706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D8F92513-F11E-5C92-D7C9-4734A31E85C4}"/>
                </a:ext>
              </a:extLst>
            </p:cNvPr>
            <p:cNvGrpSpPr/>
            <p:nvPr/>
          </p:nvGrpSpPr>
          <p:grpSpPr>
            <a:xfrm>
              <a:off x="8269857" y="1825034"/>
              <a:ext cx="3445752" cy="4272734"/>
              <a:chOff x="12725918" y="7672668"/>
              <a:chExt cx="3445752" cy="4272734"/>
            </a:xfrm>
          </p:grpSpPr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B915CA34-A128-3C6F-2832-D14673934C08}"/>
                  </a:ext>
                </a:extLst>
              </p:cNvPr>
              <p:cNvGrpSpPr/>
              <p:nvPr/>
            </p:nvGrpSpPr>
            <p:grpSpPr>
              <a:xfrm>
                <a:off x="12725918" y="7672668"/>
                <a:ext cx="3445752" cy="4272734"/>
                <a:chOff x="12725918" y="7672668"/>
                <a:chExt cx="3445752" cy="4272734"/>
              </a:xfrm>
            </p:grpSpPr>
            <p:pic>
              <p:nvPicPr>
                <p:cNvPr id="24" name="Imagem 23">
                  <a:extLst>
                    <a:ext uri="{FF2B5EF4-FFF2-40B4-BE49-F238E27FC236}">
                      <a16:creationId xmlns:a16="http://schemas.microsoft.com/office/drawing/2014/main" id="{7279436D-BBE2-DCA2-A5BF-DC8040DF95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9800" b="90650" l="10000" r="90000">
                              <a14:foregroundMark x1="27150" y1="90650" x2="27150" y2="90650"/>
                              <a14:foregroundMark x1="24800" y1="9800" x2="24800" y2="98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226" t="7778" r="17146" b="7124"/>
                <a:stretch/>
              </p:blipFill>
              <p:spPr>
                <a:xfrm>
                  <a:off x="12725918" y="7672668"/>
                  <a:ext cx="3445752" cy="4272734"/>
                </a:xfrm>
                <a:prstGeom prst="rect">
                  <a:avLst/>
                </a:prstGeom>
              </p:spPr>
            </p:pic>
            <p:sp>
              <p:nvSpPr>
                <p:cNvPr id="25" name="Elipse 24">
                  <a:extLst>
                    <a:ext uri="{FF2B5EF4-FFF2-40B4-BE49-F238E27FC236}">
                      <a16:creationId xmlns:a16="http://schemas.microsoft.com/office/drawing/2014/main" id="{4EB38AB1-2B91-F55E-FF2E-C8D3F4AC3381}"/>
                    </a:ext>
                  </a:extLst>
                </p:cNvPr>
                <p:cNvSpPr/>
                <p:nvPr/>
              </p:nvSpPr>
              <p:spPr>
                <a:xfrm rot="19162355">
                  <a:off x="14580142" y="10271125"/>
                  <a:ext cx="536575" cy="149225"/>
                </a:xfrm>
                <a:prstGeom prst="ellipse">
                  <a:avLst/>
                </a:prstGeom>
                <a:solidFill>
                  <a:srgbClr val="71897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3" name="Lua 22">
                <a:extLst>
                  <a:ext uri="{FF2B5EF4-FFF2-40B4-BE49-F238E27FC236}">
                    <a16:creationId xmlns:a16="http://schemas.microsoft.com/office/drawing/2014/main" id="{62DD00E4-C30D-D194-25CD-682750BD7587}"/>
                  </a:ext>
                </a:extLst>
              </p:cNvPr>
              <p:cNvSpPr/>
              <p:nvPr/>
            </p:nvSpPr>
            <p:spPr>
              <a:xfrm rot="14421799">
                <a:off x="14333133" y="8731722"/>
                <a:ext cx="121809" cy="366721"/>
              </a:xfrm>
              <a:prstGeom prst="mo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1" name="Balão de Fala: Oval 20">
              <a:extLst>
                <a:ext uri="{FF2B5EF4-FFF2-40B4-BE49-F238E27FC236}">
                  <a16:creationId xmlns:a16="http://schemas.microsoft.com/office/drawing/2014/main" id="{22FD88F2-8B35-359C-C9B7-1D5BCD62172B}"/>
                </a:ext>
              </a:extLst>
            </p:cNvPr>
            <p:cNvSpPr/>
            <p:nvPr/>
          </p:nvSpPr>
          <p:spPr>
            <a:xfrm flipH="1">
              <a:off x="3736428" y="130062"/>
              <a:ext cx="6099846" cy="1857309"/>
            </a:xfrm>
            <a:prstGeom prst="wedgeEllipseCallou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600" dirty="0">
                  <a:solidFill>
                    <a:schemeClr val="bg1"/>
                  </a:solidFill>
                </a:rPr>
                <a:t>Depois de tudo isso, tem mais?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3957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Agrupar 26">
            <a:extLst>
              <a:ext uri="{FF2B5EF4-FFF2-40B4-BE49-F238E27FC236}">
                <a16:creationId xmlns:a16="http://schemas.microsoft.com/office/drawing/2014/main" id="{8554CAF9-C754-969B-102B-43D9D3F361E6}"/>
              </a:ext>
            </a:extLst>
          </p:cNvPr>
          <p:cNvGrpSpPr/>
          <p:nvPr/>
        </p:nvGrpSpPr>
        <p:grpSpPr>
          <a:xfrm>
            <a:off x="243656" y="1071408"/>
            <a:ext cx="3862534" cy="4715184"/>
            <a:chOff x="225075" y="1192222"/>
            <a:chExt cx="3862534" cy="4715184"/>
          </a:xfrm>
        </p:grpSpPr>
        <p:pic>
          <p:nvPicPr>
            <p:cNvPr id="21" name="Gráfico 20">
              <a:extLst>
                <a:ext uri="{FF2B5EF4-FFF2-40B4-BE49-F238E27FC236}">
                  <a16:creationId xmlns:a16="http://schemas.microsoft.com/office/drawing/2014/main" id="{9874DA57-877A-A460-C2B3-5B5705406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5075" y="1192222"/>
              <a:ext cx="3862534" cy="3845290"/>
            </a:xfrm>
            <a:prstGeom prst="rect">
              <a:avLst/>
            </a:prstGeom>
          </p:spPr>
        </p:pic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F4589C03-DF69-2DAC-59F8-DA55240DEB53}"/>
                </a:ext>
              </a:extLst>
            </p:cNvPr>
            <p:cNvSpPr txBox="1"/>
            <p:nvPr/>
          </p:nvSpPr>
          <p:spPr>
            <a:xfrm>
              <a:off x="1030172" y="5322631"/>
              <a:ext cx="24354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b="1" dirty="0"/>
                <a:t>Hospedagem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1B41AAA1-A83F-45FA-90EB-C33329B1FCDA}"/>
              </a:ext>
            </a:extLst>
          </p:cNvPr>
          <p:cNvGrpSpPr/>
          <p:nvPr/>
        </p:nvGrpSpPr>
        <p:grpSpPr>
          <a:xfrm>
            <a:off x="8037685" y="1949136"/>
            <a:ext cx="3862533" cy="3837455"/>
            <a:chOff x="4634002" y="2173785"/>
            <a:chExt cx="3862533" cy="3837455"/>
          </a:xfrm>
        </p:grpSpPr>
        <p:pic>
          <p:nvPicPr>
            <p:cNvPr id="23" name="Gráfico 22">
              <a:extLst>
                <a:ext uri="{FF2B5EF4-FFF2-40B4-BE49-F238E27FC236}">
                  <a16:creationId xmlns:a16="http://schemas.microsoft.com/office/drawing/2014/main" id="{8AC9747F-5FA7-2F46-5DCA-64AEBF680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34002" y="2173785"/>
              <a:ext cx="3862533" cy="3066257"/>
            </a:xfrm>
            <a:prstGeom prst="rect">
              <a:avLst/>
            </a:prstGeom>
          </p:spPr>
        </p:pic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48AB11D0-F049-A803-4686-AF34262E0415}"/>
                </a:ext>
              </a:extLst>
            </p:cNvPr>
            <p:cNvSpPr txBox="1"/>
            <p:nvPr/>
          </p:nvSpPr>
          <p:spPr>
            <a:xfrm>
              <a:off x="5110182" y="5426465"/>
              <a:ext cx="2949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3200" b="1"/>
              </a:lvl1pPr>
            </a:lstStyle>
            <a:p>
              <a:r>
                <a:rPr lang="pt-BR" dirty="0"/>
                <a:t>Guia de estudos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15B243B8-38B4-5A39-B1F5-BF2C0A91AE1A}"/>
              </a:ext>
            </a:extLst>
          </p:cNvPr>
          <p:cNvGrpSpPr/>
          <p:nvPr/>
        </p:nvGrpSpPr>
        <p:grpSpPr>
          <a:xfrm>
            <a:off x="4433976" y="1504264"/>
            <a:ext cx="3324048" cy="4282327"/>
            <a:chOff x="8339633" y="1654433"/>
            <a:chExt cx="3324048" cy="4282327"/>
          </a:xfrm>
        </p:grpSpPr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0D510133-AD6C-6CDA-1B11-22B89CD11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39633" y="1654433"/>
              <a:ext cx="3324048" cy="3861677"/>
            </a:xfrm>
            <a:prstGeom prst="rect">
              <a:avLst/>
            </a:prstGeom>
          </p:spPr>
        </p:pic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3E442180-634F-0BD5-51AE-647F0E4550DD}"/>
                </a:ext>
              </a:extLst>
            </p:cNvPr>
            <p:cNvSpPr txBox="1"/>
            <p:nvPr/>
          </p:nvSpPr>
          <p:spPr>
            <a:xfrm>
              <a:off x="8895617" y="5351985"/>
              <a:ext cx="22120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3200" b="1"/>
              </a:lvl1pPr>
            </a:lstStyle>
            <a:p>
              <a:r>
                <a:rPr lang="pt-BR" dirty="0"/>
                <a:t>Certificados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546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ixaDeTexto 18">
            <a:extLst>
              <a:ext uri="{FF2B5EF4-FFF2-40B4-BE49-F238E27FC236}">
                <a16:creationId xmlns:a16="http://schemas.microsoft.com/office/drawing/2014/main" id="{E30B6F51-6FA8-6C79-047B-F31DAFD1CB9F}"/>
              </a:ext>
            </a:extLst>
          </p:cNvPr>
          <p:cNvSpPr txBox="1"/>
          <p:nvPr/>
        </p:nvSpPr>
        <p:spPr>
          <a:xfrm>
            <a:off x="-1171005" y="2506368"/>
            <a:ext cx="8826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 err="1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Code</a:t>
            </a:r>
            <a:r>
              <a:rPr lang="pt-BR" sz="72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7200" dirty="0" err="1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Ocean</a:t>
            </a:r>
            <a:endParaRPr lang="pt-BR" sz="7200" dirty="0">
              <a:solidFill>
                <a:schemeClr val="bg2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B97636E-3E36-D59D-FF44-65A1A3050CDE}"/>
              </a:ext>
            </a:extLst>
          </p:cNvPr>
          <p:cNvSpPr txBox="1"/>
          <p:nvPr/>
        </p:nvSpPr>
        <p:spPr>
          <a:xfrm>
            <a:off x="388989" y="1938643"/>
            <a:ext cx="5707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60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pt-BR" sz="3200" dirty="0"/>
              <a:t>Afinal, o que o 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72177B2-A313-1F65-6E88-82A04F281D00}"/>
              </a:ext>
            </a:extLst>
          </p:cNvPr>
          <p:cNvSpPr txBox="1"/>
          <p:nvPr/>
        </p:nvSpPr>
        <p:spPr>
          <a:xfrm>
            <a:off x="388988" y="3982034"/>
            <a:ext cx="5707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60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pt-BR" sz="3200" dirty="0"/>
              <a:t>significa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3518ED1-2EFD-FB63-A5F9-A15EC62370E8}"/>
              </a:ext>
            </a:extLst>
          </p:cNvPr>
          <p:cNvSpPr txBox="1"/>
          <p:nvPr/>
        </p:nvSpPr>
        <p:spPr>
          <a:xfrm>
            <a:off x="6787934" y="334112"/>
            <a:ext cx="4223658" cy="6557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3200" dirty="0"/>
              <a:t>Inovação pedagógica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3200" dirty="0"/>
              <a:t>Qualificação profissional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BR" dirty="0"/>
          </a:p>
          <a:p>
            <a:pPr marL="285750" marR="0" lvl="0" indent="-28575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3200" dirty="0"/>
              <a:t>Metodologias inovadoras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BR" dirty="0"/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3200" dirty="0"/>
              <a:t>Tecnologias de ponta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BR" dirty="0"/>
          </a:p>
          <a:p>
            <a:pPr marL="285750" indent="-285750" defTabSz="914400">
              <a:buFont typeface="Arial" panose="020B0604020202020204" pitchFamily="34" charset="0"/>
              <a:buChar char="•"/>
              <a:defRPr/>
            </a:pPr>
            <a:r>
              <a:rPr lang="pt-BR" sz="3200" dirty="0"/>
              <a:t>Garantia de credibilidade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1437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aixaDeTexto 19">
            <a:extLst>
              <a:ext uri="{FF2B5EF4-FFF2-40B4-BE49-F238E27FC236}">
                <a16:creationId xmlns:a16="http://schemas.microsoft.com/office/drawing/2014/main" id="{A3518ED1-2EFD-FB63-A5F9-A15EC62370E8}"/>
              </a:ext>
            </a:extLst>
          </p:cNvPr>
          <p:cNvSpPr txBox="1"/>
          <p:nvPr/>
        </p:nvSpPr>
        <p:spPr>
          <a:xfrm>
            <a:off x="1862051" y="565790"/>
            <a:ext cx="8994371" cy="5509200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342900" marR="0" lvl="0" indent="-3429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4000" dirty="0"/>
              <a:t>Inovação pedagógica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BR" sz="2400" dirty="0"/>
          </a:p>
          <a:p>
            <a:pPr marL="342900" marR="0" lvl="0" indent="-3429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4000" dirty="0"/>
              <a:t>Qualificação profissional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pt-BR" sz="2400" dirty="0"/>
          </a:p>
          <a:p>
            <a:pPr marL="285750" marR="0" lvl="0" indent="-28575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4000" dirty="0"/>
              <a:t>Metodologias inovadoras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BR" sz="2400" dirty="0"/>
          </a:p>
          <a:p>
            <a:pPr marL="285750" marR="0" lvl="0" indent="-28575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BR" sz="4000" dirty="0"/>
          </a:p>
          <a:p>
            <a:pPr marL="285750" marR="0" lvl="0" indent="-28575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BR" sz="4000" dirty="0"/>
          </a:p>
          <a:p>
            <a:pPr marL="285750" marR="0" lvl="0" indent="-28575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4000" dirty="0"/>
              <a:t>Tecnologias de ponta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BR" sz="2400" dirty="0"/>
          </a:p>
          <a:p>
            <a:pPr marL="285750" marR="0" lvl="0" indent="-28575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4000" dirty="0"/>
              <a:t>Garantia de credibilidade</a:t>
            </a:r>
          </a:p>
        </p:txBody>
      </p:sp>
    </p:spTree>
    <p:extLst>
      <p:ext uri="{BB962C8B-B14F-4D97-AF65-F5344CB8AC3E}">
        <p14:creationId xmlns:p14="http://schemas.microsoft.com/office/powerpoint/2010/main" val="109960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D4EFBC32-D040-C734-69E5-67069792F721}"/>
              </a:ext>
            </a:extLst>
          </p:cNvPr>
          <p:cNvSpPr txBox="1"/>
          <p:nvPr/>
        </p:nvSpPr>
        <p:spPr>
          <a:xfrm>
            <a:off x="554503" y="1324978"/>
            <a:ext cx="11082994" cy="300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9600">
                <a:solidFill>
                  <a:srgbClr val="5CFFEF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pt-BR" sz="4400" b="1" dirty="0">
                <a:solidFill>
                  <a:schemeClr val="bg2">
                    <a:lumMod val="75000"/>
                  </a:schemeClr>
                </a:solidFill>
              </a:rPr>
              <a:t>Quando falamos em democratizar a educação, o que vêm na sua cabeça?</a:t>
            </a:r>
          </a:p>
        </p:txBody>
      </p:sp>
    </p:spTree>
    <p:extLst>
      <p:ext uri="{BB962C8B-B14F-4D97-AF65-F5344CB8AC3E}">
        <p14:creationId xmlns:p14="http://schemas.microsoft.com/office/powerpoint/2010/main" val="39173788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598D29A5-9852-417A-F796-78BB52EC184E}"/>
              </a:ext>
            </a:extLst>
          </p:cNvPr>
          <p:cNvGrpSpPr/>
          <p:nvPr/>
        </p:nvGrpSpPr>
        <p:grpSpPr>
          <a:xfrm>
            <a:off x="323851" y="225312"/>
            <a:ext cx="5001514" cy="6632688"/>
            <a:chOff x="6240960" y="130062"/>
            <a:chExt cx="4592176" cy="5967706"/>
          </a:xfrm>
        </p:grpSpPr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011DC8B4-294B-7869-9CA6-D6D28615B9BD}"/>
                </a:ext>
              </a:extLst>
            </p:cNvPr>
            <p:cNvGrpSpPr/>
            <p:nvPr/>
          </p:nvGrpSpPr>
          <p:grpSpPr>
            <a:xfrm>
              <a:off x="7686134" y="2195484"/>
              <a:ext cx="3147002" cy="3902284"/>
              <a:chOff x="12142195" y="8043118"/>
              <a:chExt cx="3147002" cy="3902284"/>
            </a:xfrm>
          </p:grpSpPr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BCF595FD-005B-FBE1-7ADC-E29A0F9C9CEA}"/>
                  </a:ext>
                </a:extLst>
              </p:cNvPr>
              <p:cNvGrpSpPr/>
              <p:nvPr/>
            </p:nvGrpSpPr>
            <p:grpSpPr>
              <a:xfrm>
                <a:off x="12142195" y="8043118"/>
                <a:ext cx="3147002" cy="3902284"/>
                <a:chOff x="12142195" y="8043118"/>
                <a:chExt cx="3147002" cy="3902284"/>
              </a:xfrm>
            </p:grpSpPr>
            <p:pic>
              <p:nvPicPr>
                <p:cNvPr id="15" name="Imagem 14">
                  <a:extLst>
                    <a:ext uri="{FF2B5EF4-FFF2-40B4-BE49-F238E27FC236}">
                      <a16:creationId xmlns:a16="http://schemas.microsoft.com/office/drawing/2014/main" id="{86C21EF0-D7F1-6A9D-BB59-FB9DC7DAAF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9800" b="90650" l="10000" r="90000">
                              <a14:foregroundMark x1="27150" y1="90650" x2="27150" y2="90650"/>
                              <a14:foregroundMark x1="24800" y1="9800" x2="24800" y2="98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226" t="7778" r="17146" b="7124"/>
                <a:stretch/>
              </p:blipFill>
              <p:spPr>
                <a:xfrm>
                  <a:off x="12142195" y="8043118"/>
                  <a:ext cx="3147002" cy="3902284"/>
                </a:xfrm>
                <a:prstGeom prst="rect">
                  <a:avLst/>
                </a:prstGeom>
              </p:spPr>
            </p:pic>
            <p:sp>
              <p:nvSpPr>
                <p:cNvPr id="16" name="Elipse 15">
                  <a:extLst>
                    <a:ext uri="{FF2B5EF4-FFF2-40B4-BE49-F238E27FC236}">
                      <a16:creationId xmlns:a16="http://schemas.microsoft.com/office/drawing/2014/main" id="{8949EF1C-7C9D-6CAC-02C4-6E050D12E20C}"/>
                    </a:ext>
                  </a:extLst>
                </p:cNvPr>
                <p:cNvSpPr/>
                <p:nvPr/>
              </p:nvSpPr>
              <p:spPr>
                <a:xfrm rot="19162355">
                  <a:off x="13800250" y="10408642"/>
                  <a:ext cx="536575" cy="149225"/>
                </a:xfrm>
                <a:prstGeom prst="ellipse">
                  <a:avLst/>
                </a:prstGeom>
                <a:solidFill>
                  <a:srgbClr val="71897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4" name="Lua 13">
                <a:extLst>
                  <a:ext uri="{FF2B5EF4-FFF2-40B4-BE49-F238E27FC236}">
                    <a16:creationId xmlns:a16="http://schemas.microsoft.com/office/drawing/2014/main" id="{A72D644A-FA8F-1CDA-926C-CD44F6B24BE9}"/>
                  </a:ext>
                </a:extLst>
              </p:cNvPr>
              <p:cNvSpPr/>
              <p:nvPr/>
            </p:nvSpPr>
            <p:spPr>
              <a:xfrm rot="14421799">
                <a:off x="13541007" y="9010534"/>
                <a:ext cx="121809" cy="366721"/>
              </a:xfrm>
              <a:prstGeom prst="mo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Balão de Fala: Oval 16">
              <a:extLst>
                <a:ext uri="{FF2B5EF4-FFF2-40B4-BE49-F238E27FC236}">
                  <a16:creationId xmlns:a16="http://schemas.microsoft.com/office/drawing/2014/main" id="{7CBC1B11-3DF7-E0D6-FB7B-498D91CB589D}"/>
                </a:ext>
              </a:extLst>
            </p:cNvPr>
            <p:cNvSpPr/>
            <p:nvPr/>
          </p:nvSpPr>
          <p:spPr>
            <a:xfrm flipH="1">
              <a:off x="6240960" y="130062"/>
              <a:ext cx="3595315" cy="1857309"/>
            </a:xfrm>
            <a:prstGeom prst="wedgeEllipseCallou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600" dirty="0">
                  <a:solidFill>
                    <a:schemeClr val="bg1"/>
                  </a:solidFill>
                </a:rPr>
                <a:t>Obrigado pela atenção!</a:t>
              </a:r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7B09FAE8-2AB3-DE09-FE8B-334FBFA69AA2}"/>
              </a:ext>
            </a:extLst>
          </p:cNvPr>
          <p:cNvSpPr txBox="1"/>
          <p:nvPr/>
        </p:nvSpPr>
        <p:spPr>
          <a:xfrm>
            <a:off x="4352069" y="1334133"/>
            <a:ext cx="729288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dirty="0"/>
              <a:t>Julia Téo: juliateo.95@gmail.com</a:t>
            </a:r>
          </a:p>
          <a:p>
            <a:pPr algn="r"/>
            <a:endParaRPr lang="pt-BR" sz="2800" dirty="0"/>
          </a:p>
          <a:p>
            <a:pPr algn="r"/>
            <a:r>
              <a:rPr lang="pt-BR" sz="2800" dirty="0"/>
              <a:t>Leandro Patrício: leandro27patricio@gmail.com</a:t>
            </a:r>
          </a:p>
          <a:p>
            <a:pPr algn="r"/>
            <a:endParaRPr lang="pt-BR" sz="2800" dirty="0"/>
          </a:p>
          <a:p>
            <a:pPr algn="r"/>
            <a:r>
              <a:rPr lang="pt-BR" sz="2800" dirty="0"/>
              <a:t>Giuliano Morelli: giuandroide@gmail.com</a:t>
            </a:r>
          </a:p>
          <a:p>
            <a:pPr algn="r"/>
            <a:endParaRPr lang="pt-BR" sz="2800" dirty="0"/>
          </a:p>
          <a:p>
            <a:pPr algn="r"/>
            <a:r>
              <a:rPr lang="pt-BR" sz="2800" dirty="0"/>
              <a:t>Milan Cruz: milanmoreira@gmail.com</a:t>
            </a:r>
          </a:p>
          <a:p>
            <a:pPr algn="r"/>
            <a:endParaRPr lang="pt-BR" sz="2800" dirty="0"/>
          </a:p>
          <a:p>
            <a:pPr algn="r"/>
            <a:r>
              <a:rPr lang="pt-BR" sz="2800" dirty="0"/>
              <a:t>Murilo Oliveira: muriloholiveira@hotmail.com</a:t>
            </a:r>
          </a:p>
          <a:p>
            <a:pPr algn="r"/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377609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75EB4737-F027-6529-CBD3-39D53FD085BA}"/>
              </a:ext>
            </a:extLst>
          </p:cNvPr>
          <p:cNvSpPr txBox="1"/>
          <p:nvPr/>
        </p:nvSpPr>
        <p:spPr>
          <a:xfrm>
            <a:off x="494676" y="59961"/>
            <a:ext cx="5406452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Code</a:t>
            </a:r>
            <a:r>
              <a:rPr lang="pt-BR" dirty="0"/>
              <a:t> </a:t>
            </a:r>
            <a:r>
              <a:rPr lang="pt-BR" dirty="0" err="1"/>
              <a:t>ocean</a:t>
            </a:r>
            <a:endParaRPr lang="pt-BR" dirty="0"/>
          </a:p>
          <a:p>
            <a:endParaRPr lang="pt-BR" dirty="0"/>
          </a:p>
          <a:p>
            <a:r>
              <a:rPr lang="pt-BR" dirty="0"/>
              <a:t>Apresentação em 3 partes</a:t>
            </a:r>
          </a:p>
          <a:p>
            <a:endParaRPr lang="pt-BR" dirty="0"/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Problemática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Tema do </a:t>
            </a:r>
            <a:r>
              <a:rPr lang="pt-BR" dirty="0" err="1"/>
              <a:t>hackaton</a:t>
            </a:r>
            <a:endParaRPr lang="pt-BR" dirty="0"/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Acessibilidade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Dados / exemplos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Capacitação de alunos e professores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Link pra Solução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Solução e apresentação do plataforma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Pra que serve / ideia dele / solução da problemática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Apresentação do site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Como foi criado / tecnologias 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Motivo de utilização das linguagens/pacotes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Finalização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Objetivos principais do site (pegar a problemática e apresentar soluções no site)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Falar que o site é somente um protótipo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Planos futuros (como melhorar a plataforma/o que falta)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Fim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4D40236-522B-332F-B4EA-0257A030DCDD}"/>
              </a:ext>
            </a:extLst>
          </p:cNvPr>
          <p:cNvSpPr txBox="1"/>
          <p:nvPr/>
        </p:nvSpPr>
        <p:spPr>
          <a:xfrm>
            <a:off x="6096000" y="59961"/>
            <a:ext cx="60935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/>
              <a:t>Giu</a:t>
            </a:r>
            <a:endParaRPr lang="pt-BR" dirty="0"/>
          </a:p>
          <a:p>
            <a:endParaRPr lang="pt-BR" dirty="0"/>
          </a:p>
          <a:p>
            <a:r>
              <a:rPr lang="pt-BR" dirty="0"/>
              <a:t>O que entendi do roteiro que ele usou e explicou:</a:t>
            </a:r>
          </a:p>
          <a:p>
            <a:endParaRPr lang="pt-BR" dirty="0"/>
          </a:p>
          <a:p>
            <a:pPr marL="285750" indent="-285750">
              <a:buFontTx/>
              <a:buChar char="-"/>
            </a:pPr>
            <a:r>
              <a:rPr lang="pt-BR" dirty="0"/>
              <a:t>Começar com bom humor;</a:t>
            </a:r>
          </a:p>
          <a:p>
            <a:pPr marL="285750" indent="-285750">
              <a:buFontTx/>
              <a:buChar char="-"/>
            </a:pPr>
            <a:r>
              <a:rPr lang="pt-BR" dirty="0"/>
              <a:t>Apresentar pergunta com reflexão para o problema;</a:t>
            </a:r>
          </a:p>
          <a:p>
            <a:pPr marL="285750" indent="-285750">
              <a:buFontTx/>
              <a:buChar char="-"/>
            </a:pPr>
            <a:r>
              <a:rPr lang="pt-BR" dirty="0"/>
              <a:t>Mostrar dados para validar o problema;- Fazer uma descontração no meio dos dados;</a:t>
            </a:r>
          </a:p>
          <a:p>
            <a:pPr marL="285750" indent="-285750">
              <a:buFontTx/>
              <a:buChar char="-"/>
            </a:pPr>
            <a:r>
              <a:rPr lang="pt-BR" dirty="0"/>
              <a:t>Argumentar para sustentar (com exemplos);</a:t>
            </a:r>
          </a:p>
          <a:p>
            <a:pPr marL="285750" indent="-285750">
              <a:buFontTx/>
              <a:buChar char="-"/>
            </a:pPr>
            <a:r>
              <a:rPr lang="pt-BR" dirty="0"/>
              <a:t>Justificar características da solução com bom humor;</a:t>
            </a:r>
          </a:p>
          <a:p>
            <a:pPr marL="285750" indent="-285750">
              <a:buFontTx/>
              <a:buChar char="-"/>
            </a:pPr>
            <a:r>
              <a:rPr lang="pt-BR" dirty="0"/>
              <a:t>Aproveitar para falar qual será a solução;</a:t>
            </a:r>
          </a:p>
          <a:p>
            <a:pPr marL="285750" indent="-285750">
              <a:buFontTx/>
              <a:buChar char="-"/>
            </a:pPr>
            <a:r>
              <a:rPr lang="pt-BR" dirty="0"/>
              <a:t>Falar das ferramentas utilizadas (com exemplos)</a:t>
            </a:r>
          </a:p>
          <a:p>
            <a:pPr marL="285750" indent="-285750">
              <a:buFontTx/>
              <a:buChar char="-"/>
            </a:pPr>
            <a:r>
              <a:rPr lang="pt-BR" dirty="0"/>
              <a:t>(Aqui precisamos inferir qual será o questionamento (tipo: "tá, mas e o...));</a:t>
            </a:r>
          </a:p>
          <a:p>
            <a:pPr marL="285750" indent="-285750">
              <a:buFontTx/>
              <a:buChar char="-"/>
            </a:pPr>
            <a:r>
              <a:rPr lang="pt-BR" dirty="0"/>
              <a:t>Mostrar o macro do fluxo de sistema e justificar ele;</a:t>
            </a:r>
          </a:p>
          <a:p>
            <a:pPr marL="285750" indent="-285750">
              <a:buFontTx/>
              <a:buChar char="-"/>
            </a:pPr>
            <a:r>
              <a:rPr lang="pt-BR" dirty="0"/>
              <a:t>Falar da experiência de usuário neste fluxo.</a:t>
            </a:r>
          </a:p>
          <a:p>
            <a:pPr marL="285750" indent="-285750">
              <a:buFontTx/>
              <a:buChar char="-"/>
            </a:pPr>
            <a:r>
              <a:rPr lang="pt-BR" dirty="0"/>
              <a:t>Usar poucas palavras e letras grandes, talvez imagens</a:t>
            </a:r>
          </a:p>
          <a:p>
            <a:pPr marL="285750" indent="-285750">
              <a:buFontTx/>
              <a:buChar char="-"/>
            </a:pPr>
            <a:r>
              <a:rPr lang="pt-BR" dirty="0"/>
              <a:t>Listas pausadas</a:t>
            </a:r>
          </a:p>
        </p:txBody>
      </p:sp>
    </p:spTree>
    <p:extLst>
      <p:ext uri="{BB962C8B-B14F-4D97-AF65-F5344CB8AC3E}">
        <p14:creationId xmlns:p14="http://schemas.microsoft.com/office/powerpoint/2010/main" val="4267252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A3251E-4015-470A-D827-1463A6B1E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B86C328-1422-5084-645D-EC4DB4B2C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Apresentação sem/quase sem texto</a:t>
            </a:r>
          </a:p>
          <a:p>
            <a:pPr lvl="1"/>
            <a:r>
              <a:rPr lang="pt-BR" dirty="0"/>
              <a:t>No máximo com palavras-chave e/ou argumentos de autoridade</a:t>
            </a:r>
          </a:p>
        </p:txBody>
      </p:sp>
    </p:spTree>
    <p:extLst>
      <p:ext uri="{BB962C8B-B14F-4D97-AF65-F5344CB8AC3E}">
        <p14:creationId xmlns:p14="http://schemas.microsoft.com/office/powerpoint/2010/main" val="16888752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C6C62DA3-3242-ECB4-94BC-6142A382DA14}"/>
              </a:ext>
            </a:extLst>
          </p:cNvPr>
          <p:cNvSpPr txBox="1"/>
          <p:nvPr/>
        </p:nvSpPr>
        <p:spPr>
          <a:xfrm>
            <a:off x="0" y="4832032"/>
            <a:ext cx="10877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9600">
                <a:solidFill>
                  <a:srgbClr val="5CFFEF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pt-BR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Já não se sentiu apto para o seu trabalho?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1A8965F-23A0-8A55-B16F-4506D2E98C89}"/>
              </a:ext>
            </a:extLst>
          </p:cNvPr>
          <p:cNvSpPr txBox="1"/>
          <p:nvPr/>
        </p:nvSpPr>
        <p:spPr>
          <a:xfrm>
            <a:off x="0" y="5546140"/>
            <a:ext cx="10877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9600">
                <a:solidFill>
                  <a:srgbClr val="5CFFEF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pt-BR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Já pensou em desistir do seu curso/trabalho?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15C631B-3E52-9D63-4340-1CC80CD6D283}"/>
              </a:ext>
            </a:extLst>
          </p:cNvPr>
          <p:cNvSpPr txBox="1"/>
          <p:nvPr/>
        </p:nvSpPr>
        <p:spPr>
          <a:xfrm>
            <a:off x="0" y="5807750"/>
            <a:ext cx="108775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9600">
                <a:solidFill>
                  <a:srgbClr val="5CFFEF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pt-BR" sz="4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Já sentiu que não era apto para um trabalho?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809FF0F-3BB1-488D-C1B6-965089C1D248}"/>
              </a:ext>
            </a:extLst>
          </p:cNvPr>
          <p:cNvSpPr txBox="1"/>
          <p:nvPr/>
        </p:nvSpPr>
        <p:spPr>
          <a:xfrm>
            <a:off x="468039" y="5346085"/>
            <a:ext cx="108775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9600">
                <a:solidFill>
                  <a:srgbClr val="5CFFEF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pt-BR" sz="4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Já sentiu incapaz para realizar um trabalho ou curso superior?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4EFBC32-D040-C734-69E5-67069792F721}"/>
              </a:ext>
            </a:extLst>
          </p:cNvPr>
          <p:cNvSpPr txBox="1"/>
          <p:nvPr/>
        </p:nvSpPr>
        <p:spPr>
          <a:xfrm>
            <a:off x="657225" y="90588"/>
            <a:ext cx="108775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9600">
                <a:solidFill>
                  <a:srgbClr val="5CFFEF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pt-BR" sz="4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Quando falamos e democratizar a educação, o que vem na cabeça de você?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CEE26F0-CB74-56BC-EB4B-B21A844507B6}"/>
              </a:ext>
            </a:extLst>
          </p:cNvPr>
          <p:cNvSpPr txBox="1"/>
          <p:nvPr/>
        </p:nvSpPr>
        <p:spPr>
          <a:xfrm>
            <a:off x="2088931" y="2794565"/>
            <a:ext cx="94458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effectLst/>
                <a:latin typeface="Arial" panose="020B0604020202020204" pitchFamily="34" charset="0"/>
              </a:rPr>
              <a:t>Pensar em democratização da educação envolve ponderar sobre o acesso, mas também sobre a</a:t>
            </a:r>
            <a:br>
              <a:rPr lang="pt-BR" dirty="0"/>
            </a:br>
            <a:r>
              <a:rPr lang="pt-BR" dirty="0">
                <a:effectLst/>
                <a:latin typeface="Arial" panose="020B0604020202020204" pitchFamily="34" charset="0"/>
              </a:rPr>
              <a:t>permanência estudantil até a conclusão dos estudos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33185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1C50852-1C8B-A3B1-B49B-4E175AA4442D}"/>
              </a:ext>
            </a:extLst>
          </p:cNvPr>
          <p:cNvSpPr/>
          <p:nvPr/>
        </p:nvSpPr>
        <p:spPr>
          <a:xfrm>
            <a:off x="254000" y="914400"/>
            <a:ext cx="4953000" cy="2514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C323387-173F-ACDE-4D0C-8EDAABD03913}"/>
              </a:ext>
            </a:extLst>
          </p:cNvPr>
          <p:cNvSpPr/>
          <p:nvPr/>
        </p:nvSpPr>
        <p:spPr>
          <a:xfrm>
            <a:off x="5940004" y="2425700"/>
            <a:ext cx="5997996" cy="29591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6575A96-ECFA-4F56-4B79-82E59F2B62EA}"/>
              </a:ext>
            </a:extLst>
          </p:cNvPr>
          <p:cNvSpPr txBox="1"/>
          <p:nvPr/>
        </p:nvSpPr>
        <p:spPr>
          <a:xfrm>
            <a:off x="413592" y="0"/>
            <a:ext cx="11364816" cy="674030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pt-BR" dirty="0" err="1"/>
              <a:t>Code</a:t>
            </a:r>
            <a:r>
              <a:rPr lang="pt-BR" dirty="0"/>
              <a:t> </a:t>
            </a:r>
            <a:r>
              <a:rPr lang="pt-BR" dirty="0" err="1"/>
              <a:t>ocean</a:t>
            </a:r>
            <a:endParaRPr lang="pt-BR" dirty="0"/>
          </a:p>
          <a:p>
            <a:endParaRPr lang="pt-BR" dirty="0"/>
          </a:p>
          <a:p>
            <a:r>
              <a:rPr lang="pt-BR" dirty="0"/>
              <a:t>Apresentação em 5 partes</a:t>
            </a:r>
          </a:p>
          <a:p>
            <a:endParaRPr lang="pt-BR" dirty="0"/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Problemática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Tema do </a:t>
            </a:r>
            <a:r>
              <a:rPr lang="pt-BR" dirty="0" err="1"/>
              <a:t>hackaton</a:t>
            </a:r>
            <a:endParaRPr lang="pt-BR" dirty="0"/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Dados / exemplos</a:t>
            </a:r>
          </a:p>
          <a:p>
            <a:pPr marL="800100" lvl="1" indent="-342900">
              <a:buFont typeface="+mj-lt"/>
              <a:buAutoNum type="arabicPeriod"/>
            </a:pPr>
            <a:endParaRPr lang="pt-BR" dirty="0"/>
          </a:p>
          <a:p>
            <a:pPr marL="800100" lvl="1" indent="-342900">
              <a:buFont typeface="+mj-lt"/>
              <a:buAutoNum type="arabicPeriod"/>
            </a:pPr>
            <a:endParaRPr lang="pt-BR" dirty="0"/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O que melhorar?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Acessibilidade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Capacitação de alunos e professores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Solução e apresentação do plataforma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Nossa Solução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Pra que serve / ideia dele / solução da problemática</a:t>
            </a:r>
          </a:p>
          <a:p>
            <a:pPr marL="800100" lvl="1" indent="-342900">
              <a:buFont typeface="+mj-lt"/>
              <a:buAutoNum type="arabicPeriod"/>
            </a:pPr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Como o site funciona?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Apresentação do site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Como foi criado / tecnologias 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Motivo de utilização das linguagens/pacotes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marL="800100" lvl="1" indent="-342900">
              <a:buFont typeface="+mj-lt"/>
              <a:buAutoNum type="arabicPeriod"/>
            </a:pPr>
            <a:endParaRPr lang="pt-BR" dirty="0"/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Finalização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Falar que o site é somente um protótipo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Objetivos principais do site (pegar a problemática e apresentar soluções no site)</a:t>
            </a:r>
          </a:p>
          <a:p>
            <a:pPr marL="800100" lvl="1" indent="-342900">
              <a:buFont typeface="+mj-lt"/>
              <a:buAutoNum type="arabicPeriod"/>
            </a:pPr>
            <a:endParaRPr lang="pt-BR" dirty="0"/>
          </a:p>
          <a:p>
            <a:pPr marL="800100" lvl="1" indent="-342900">
              <a:buFont typeface="+mj-lt"/>
              <a:buAutoNum type="arabicPeriod"/>
            </a:pPr>
            <a:endParaRPr lang="pt-BR" dirty="0"/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Finalização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Planos futuros (como melhorar a plataforma/o que falta)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Fim </a:t>
            </a:r>
          </a:p>
        </p:txBody>
      </p:sp>
    </p:spTree>
    <p:extLst>
      <p:ext uri="{BB962C8B-B14F-4D97-AF65-F5344CB8AC3E}">
        <p14:creationId xmlns:p14="http://schemas.microsoft.com/office/powerpoint/2010/main" val="828904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D3846B9-11EA-3253-127E-7EE248026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857"/>
            <a:ext cx="12192000" cy="554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4096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580893E1-BC24-D668-0FAD-B57E19126154}"/>
              </a:ext>
            </a:extLst>
          </p:cNvPr>
          <p:cNvGrpSpPr/>
          <p:nvPr/>
        </p:nvGrpSpPr>
        <p:grpSpPr>
          <a:xfrm>
            <a:off x="0" y="1011949"/>
            <a:ext cx="7818544" cy="3601223"/>
            <a:chOff x="938049" y="1225769"/>
            <a:chExt cx="7818544" cy="3601223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802D24CB-4515-940A-8BF6-37DDF3D80BAC}"/>
                </a:ext>
              </a:extLst>
            </p:cNvPr>
            <p:cNvGrpSpPr/>
            <p:nvPr/>
          </p:nvGrpSpPr>
          <p:grpSpPr>
            <a:xfrm>
              <a:off x="1079444" y="1225769"/>
              <a:ext cx="7677149" cy="2633662"/>
              <a:chOff x="1757362" y="2171700"/>
              <a:chExt cx="7677149" cy="2633662"/>
            </a:xfrm>
          </p:grpSpPr>
          <p:grpSp>
            <p:nvGrpSpPr>
              <p:cNvPr id="7" name="Agrupar 6">
                <a:extLst>
                  <a:ext uri="{FF2B5EF4-FFF2-40B4-BE49-F238E27FC236}">
                    <a16:creationId xmlns:a16="http://schemas.microsoft.com/office/drawing/2014/main" id="{2615956D-D1EA-1A5F-E292-2CA76E3F853A}"/>
                  </a:ext>
                </a:extLst>
              </p:cNvPr>
              <p:cNvGrpSpPr/>
              <p:nvPr/>
            </p:nvGrpSpPr>
            <p:grpSpPr>
              <a:xfrm>
                <a:off x="1757362" y="2171700"/>
                <a:ext cx="5400675" cy="2633662"/>
                <a:chOff x="1757362" y="2171700"/>
                <a:chExt cx="5400675" cy="2633662"/>
              </a:xfrm>
            </p:grpSpPr>
            <p:pic>
              <p:nvPicPr>
                <p:cNvPr id="3" name="Imagem 2">
                  <a:extLst>
                    <a:ext uri="{FF2B5EF4-FFF2-40B4-BE49-F238E27FC236}">
                      <a16:creationId xmlns:a16="http://schemas.microsoft.com/office/drawing/2014/main" id="{54ABBA1C-012F-D79E-7C2A-4764B29C43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757362" y="2171700"/>
                  <a:ext cx="5400675" cy="1943100"/>
                </a:xfrm>
                <a:prstGeom prst="rect">
                  <a:avLst/>
                </a:prstGeom>
              </p:spPr>
            </p:pic>
            <p:pic>
              <p:nvPicPr>
                <p:cNvPr id="5" name="Imagem 4">
                  <a:extLst>
                    <a:ext uri="{FF2B5EF4-FFF2-40B4-BE49-F238E27FC236}">
                      <a16:creationId xmlns:a16="http://schemas.microsoft.com/office/drawing/2014/main" id="{6414B57B-C814-91A4-3A67-4444B6CE45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757362" y="4262437"/>
                  <a:ext cx="1571625" cy="542925"/>
                </a:xfrm>
                <a:prstGeom prst="rect">
                  <a:avLst/>
                </a:prstGeom>
              </p:spPr>
            </p:pic>
          </p:grpSp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19A9D309-74E0-C6B2-8AC9-F7E8A9E0C9D3}"/>
                  </a:ext>
                </a:extLst>
              </p:cNvPr>
              <p:cNvSpPr txBox="1"/>
              <p:nvPr/>
            </p:nvSpPr>
            <p:spPr>
              <a:xfrm>
                <a:off x="3328987" y="4436030"/>
                <a:ext cx="61055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/>
                  <a:t>2019</a:t>
                </a:r>
                <a:endParaRPr lang="pt-BR" dirty="0"/>
              </a:p>
            </p:txBody>
          </p:sp>
        </p:grp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D8A75FF4-13DF-2511-0BC7-710EFA97E0A1}"/>
                </a:ext>
              </a:extLst>
            </p:cNvPr>
            <p:cNvSpPr txBox="1"/>
            <p:nvPr/>
          </p:nvSpPr>
          <p:spPr>
            <a:xfrm>
              <a:off x="938049" y="4180661"/>
              <a:ext cx="610125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/>
                <a:t>falta de recursos econômicos para custear o curso foi a principal causa da desistência </a:t>
              </a:r>
            </a:p>
          </p:txBody>
        </p:sp>
      </p:grpSp>
      <p:pic>
        <p:nvPicPr>
          <p:cNvPr id="15" name="Imagem 14">
            <a:extLst>
              <a:ext uri="{FF2B5EF4-FFF2-40B4-BE49-F238E27FC236}">
                <a16:creationId xmlns:a16="http://schemas.microsoft.com/office/drawing/2014/main" id="{64CFAE70-6628-41EF-716F-A1D7B58D0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694" y="1278649"/>
            <a:ext cx="7696200" cy="335280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BC02E835-BD55-B155-5912-BFE7929EF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2694" y="4483976"/>
            <a:ext cx="7181850" cy="1362075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332A7E06-EB6B-65E1-886B-DB9162C127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7065" y="5728487"/>
            <a:ext cx="5324475" cy="1028700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5122C40E-CEEC-6FDC-C1B1-E56AE6560930}"/>
              </a:ext>
            </a:extLst>
          </p:cNvPr>
          <p:cNvSpPr txBox="1"/>
          <p:nvPr/>
        </p:nvSpPr>
        <p:spPr>
          <a:xfrm>
            <a:off x="9855911" y="6285930"/>
            <a:ext cx="6105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2021</a:t>
            </a:r>
            <a:endParaRPr lang="pt-BR" dirty="0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8927EF03-2753-2272-8D85-A3CD9354E267}"/>
              </a:ext>
            </a:extLst>
          </p:cNvPr>
          <p:cNvSpPr/>
          <p:nvPr/>
        </p:nvSpPr>
        <p:spPr>
          <a:xfrm>
            <a:off x="4389714" y="2692440"/>
            <a:ext cx="3441479" cy="5434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51200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E7F741-240E-A607-8DB8-9E2470D7B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758" y="236483"/>
            <a:ext cx="9905998" cy="1478570"/>
          </a:xfrm>
        </p:spPr>
        <p:txBody>
          <a:bodyPr>
            <a:normAutofit fontScale="9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Falar sobre a nossa ideia : </a:t>
            </a:r>
            <a:r>
              <a:rPr lang="pt-BR" dirty="0" err="1"/>
              <a:t>Code</a:t>
            </a:r>
            <a:r>
              <a:rPr lang="pt-BR" dirty="0"/>
              <a:t> </a:t>
            </a:r>
            <a:r>
              <a:rPr lang="pt-BR" dirty="0" err="1"/>
              <a:t>Ocean</a:t>
            </a:r>
            <a:br>
              <a:rPr lang="pt-BR" dirty="0"/>
            </a:br>
            <a:r>
              <a:rPr lang="pt-BR" sz="2200" dirty="0"/>
              <a:t>Solução e apresentação do plataforma</a:t>
            </a:r>
            <a:br>
              <a:rPr lang="pt-BR" sz="2200" dirty="0"/>
            </a:br>
            <a:r>
              <a:rPr lang="pt-BR" sz="2200" dirty="0"/>
              <a:t>Objetivos principais do site (pegar a problemática e apresentar soluções no site)</a:t>
            </a:r>
            <a:br>
              <a:rPr lang="pt-BR" sz="2200" dirty="0"/>
            </a:br>
            <a:r>
              <a:rPr lang="pt-BR" sz="2200" dirty="0"/>
              <a:t>Pra que serve / ideia dele / solução da problemática</a:t>
            </a:r>
            <a:br>
              <a:rPr lang="pt-BR" sz="2200" dirty="0"/>
            </a:br>
            <a:endParaRPr lang="pt-BR" sz="22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0FCDE2-F968-C9CD-764C-821828317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372030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2000" dirty="0"/>
              <a:t>A solução para diversos desses problemas é o </a:t>
            </a:r>
            <a:r>
              <a:rPr lang="pt-BR" sz="2000" dirty="0" err="1"/>
              <a:t>Code</a:t>
            </a:r>
            <a:r>
              <a:rPr lang="pt-BR" sz="2000" dirty="0"/>
              <a:t> </a:t>
            </a:r>
            <a:r>
              <a:rPr lang="pt-BR" sz="2000" dirty="0" err="1"/>
              <a:t>ocean</a:t>
            </a:r>
            <a:r>
              <a:rPr lang="pt-BR" sz="2000" dirty="0"/>
              <a:t>, uma plataforma de ensino EAD, para aprender e ensinar programação.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000" dirty="0"/>
              <a:t>Um lugar onde você poderia, da sua casa, estudar programação em aulas personalizas, no seu tempo e gratuitas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000" dirty="0"/>
              <a:t>Com está plataforma, você poderia aprender uma tecnologia nova ou reforçar seus conhecimentos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000" dirty="0"/>
              <a:t>Não sabe se gosta da área de tecnologia? Por que não fazer um curso gratuito antes de tentar entrar na faculdade ? Talvez você descubra que essa área não é pra </a:t>
            </a:r>
            <a:r>
              <a:rPr lang="pt-BR" sz="2000" dirty="0" err="1"/>
              <a:t>vc</a:t>
            </a:r>
            <a:r>
              <a:rPr lang="pt-BR" sz="2000" dirty="0"/>
              <a:t>, economizando o seu tempo e recursos. 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000" dirty="0"/>
              <a:t>Ou está precisando de horas de estágio ou comprovação de ensino? Venha para a nossa plataforma e faça o conhecimento chega para aqueles que mais necessitam.</a:t>
            </a:r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6628244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07DF68F-25E8-F751-934D-D0E520B87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377" y="380736"/>
            <a:ext cx="8131245" cy="609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3472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23F1287-BC3E-DDB6-8B52-6F813CEFDFB1}"/>
              </a:ext>
            </a:extLst>
          </p:cNvPr>
          <p:cNvSpPr txBox="1"/>
          <p:nvPr/>
        </p:nvSpPr>
        <p:spPr>
          <a:xfrm>
            <a:off x="6460047" y="59961"/>
            <a:ext cx="540645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Podemos coletar dados sobre:</a:t>
            </a:r>
          </a:p>
          <a:p>
            <a:endParaRPr lang="pt-BR" dirty="0"/>
          </a:p>
          <a:p>
            <a:r>
              <a:rPr lang="pt-BR" dirty="0"/>
              <a:t>2.a acesso</a:t>
            </a:r>
          </a:p>
          <a:p>
            <a:r>
              <a:rPr lang="pt-BR" dirty="0"/>
              <a:t>2.b evasão</a:t>
            </a:r>
          </a:p>
          <a:p>
            <a:r>
              <a:rPr lang="pt-BR" dirty="0"/>
              <a:t>2.c </a:t>
            </a:r>
            <a:r>
              <a:rPr lang="pt-BR" dirty="0" err="1"/>
              <a:t>sindrome</a:t>
            </a:r>
            <a:r>
              <a:rPr lang="pt-BR" dirty="0"/>
              <a:t> do impostor</a:t>
            </a:r>
          </a:p>
          <a:p>
            <a:r>
              <a:rPr lang="pt-BR" dirty="0"/>
              <a:t>2.d </a:t>
            </a:r>
            <a:r>
              <a:rPr lang="pt-BR" dirty="0" err="1"/>
              <a:t>alguem</a:t>
            </a:r>
            <a:r>
              <a:rPr lang="pt-BR" dirty="0"/>
              <a:t> que ensina do jeito que você precisa</a:t>
            </a:r>
          </a:p>
          <a:p>
            <a:r>
              <a:rPr lang="pt-BR" dirty="0"/>
              <a:t>2.e desmistificar bichos de 7 cabeças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89F67E0-F4DB-3E22-0777-9602D696C2A7}"/>
              </a:ext>
            </a:extLst>
          </p:cNvPr>
          <p:cNvSpPr txBox="1"/>
          <p:nvPr/>
        </p:nvSpPr>
        <p:spPr>
          <a:xfrm>
            <a:off x="494676" y="59961"/>
            <a:ext cx="5406452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Problemática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Problema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Dados / exemplos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Tema do </a:t>
            </a:r>
            <a:r>
              <a:rPr lang="pt-BR" dirty="0" err="1"/>
              <a:t>hackaton</a:t>
            </a:r>
            <a:r>
              <a:rPr lang="pt-BR" dirty="0"/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/>
              <a:t>(democratização da educação)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/>
              <a:t>Capacitação de alunos e professores</a:t>
            </a:r>
          </a:p>
          <a:p>
            <a:pPr lvl="1"/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Link pra Solução</a:t>
            </a:r>
          </a:p>
          <a:p>
            <a:pPr marL="342900" indent="-342900">
              <a:buFont typeface="+mj-lt"/>
              <a:buAutoNum type="arabicPeriod"/>
            </a:pPr>
            <a:endParaRPr lang="pt-BR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DAB6FC6-2CFB-AF74-15E2-6601C198CDCC}"/>
              </a:ext>
            </a:extLst>
          </p:cNvPr>
          <p:cNvCxnSpPr>
            <a:cxnSpLocks/>
          </p:cNvCxnSpPr>
          <p:nvPr/>
        </p:nvCxnSpPr>
        <p:spPr>
          <a:xfrm>
            <a:off x="2917371" y="841829"/>
            <a:ext cx="3178629" cy="233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A7CF5EF3-3CCA-967B-CB43-B014D7665F9C}"/>
              </a:ext>
            </a:extLst>
          </p:cNvPr>
          <p:cNvCxnSpPr>
            <a:cxnSpLocks/>
            <a:endCxn id="6" idx="3"/>
          </p:cNvCxnSpPr>
          <p:nvPr/>
        </p:nvCxnSpPr>
        <p:spPr>
          <a:xfrm>
            <a:off x="3197902" y="1974389"/>
            <a:ext cx="2703226" cy="1317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F9B7537-25A7-1FCA-3924-008D3DD99C63}"/>
              </a:ext>
            </a:extLst>
          </p:cNvPr>
          <p:cNvSpPr txBox="1"/>
          <p:nvPr/>
        </p:nvSpPr>
        <p:spPr>
          <a:xfrm>
            <a:off x="6115273" y="2411489"/>
            <a:ext cx="6096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hlinkClick r:id="rId2"/>
              </a:rPr>
              <a:t>https://www.cnnbrasil.com.br/business/cerca-de-70-dos-recem-formados-garantem-vaga-no-mercado-de-trabalho-diz-estudo/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hlinkClick r:id="rId3"/>
              </a:rPr>
              <a:t>https://www.cnnbrasil.com.br/nacional/6-a-cada-10-professores-se-formaram-a-distancia-no-brasil-em-2020-diz-pesquisa/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hlinkClick r:id="rId4"/>
              </a:rPr>
              <a:t>https://www.cnnbrasil.com.br/nacional/ead-ja-responde-por-mais-da-metade-das-matriculas-realizadas-em-instituicoes-privadas/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hlinkClick r:id="rId5"/>
              </a:rPr>
              <a:t>https://itforum.com.br/noticias/69-dos-universitarios-desistem-dos-cursos-de-tecnologia-afirma-brasscom/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hlinkClick r:id="rId6"/>
              </a:rPr>
              <a:t>https://g1.globo.com/sp/ribeirao-preto-franca/noticia/2022/07/12/ouvi-muito-que-pobre-nao-adianta-estudar-diz-estudante-de-ribeirao-preto-que-ganhou-bolsa-para-doutorado-nos-eua.ghtml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51804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aixaDeTexto 22">
            <a:extLst>
              <a:ext uri="{FF2B5EF4-FFF2-40B4-BE49-F238E27FC236}">
                <a16:creationId xmlns:a16="http://schemas.microsoft.com/office/drawing/2014/main" id="{5122C40E-CEEC-6FDC-C1B1-E56AE6560930}"/>
              </a:ext>
            </a:extLst>
          </p:cNvPr>
          <p:cNvSpPr txBox="1"/>
          <p:nvPr/>
        </p:nvSpPr>
        <p:spPr>
          <a:xfrm>
            <a:off x="7656303" y="5505322"/>
            <a:ext cx="62341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effectLst/>
                <a:latin typeface="Arial" panose="020B0604020202020204" pitchFamily="34" charset="0"/>
              </a:rPr>
              <a:t>Élida Froes Alonso &amp;</a:t>
            </a:r>
          </a:p>
          <a:p>
            <a:r>
              <a:rPr lang="pt-BR" dirty="0" err="1">
                <a:effectLst/>
                <a:latin typeface="Arial" panose="020B0604020202020204" pitchFamily="34" charset="0"/>
              </a:rPr>
              <a:t>Helenara</a:t>
            </a:r>
            <a:r>
              <a:rPr lang="pt-BR" dirty="0">
                <a:effectLst/>
                <a:latin typeface="Arial" panose="020B0604020202020204" pitchFamily="34" charset="0"/>
              </a:rPr>
              <a:t> Regina Sampaio Figueiredo</a:t>
            </a:r>
            <a:endParaRPr lang="pt-BR" dirty="0"/>
          </a:p>
          <a:p>
            <a:r>
              <a:rPr lang="pt-BR" dirty="0"/>
              <a:t>2021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9B5FC81-A586-6D70-288C-8DE575F22574}"/>
              </a:ext>
            </a:extLst>
          </p:cNvPr>
          <p:cNvSpPr txBox="1"/>
          <p:nvPr/>
        </p:nvSpPr>
        <p:spPr>
          <a:xfrm>
            <a:off x="878114" y="1128483"/>
            <a:ext cx="10435771" cy="4135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4400" b="1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pt-BR" sz="3600" dirty="0">
                <a:solidFill>
                  <a:schemeClr val="tx1"/>
                </a:solidFill>
              </a:rPr>
              <a:t>“Pensar em democratização da educação envolve ponderar sobre o acesso, mas também sobre a permanência estudantil até a conclusão dos estudos.”</a:t>
            </a:r>
          </a:p>
        </p:txBody>
      </p:sp>
    </p:spTree>
    <p:extLst>
      <p:ext uri="{BB962C8B-B14F-4D97-AF65-F5344CB8AC3E}">
        <p14:creationId xmlns:p14="http://schemas.microsoft.com/office/powerpoint/2010/main" val="39884704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8321373B-5FC6-AEE0-0762-FE0E79B54388}"/>
              </a:ext>
            </a:extLst>
          </p:cNvPr>
          <p:cNvSpPr txBox="1"/>
          <p:nvPr/>
        </p:nvSpPr>
        <p:spPr>
          <a:xfrm>
            <a:off x="0" y="197507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Solução e apresentação do plataforma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dirty="0"/>
              <a:t>Pra que serve / ideia dele / solução da problemática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dirty="0"/>
              <a:t>Apresentação do site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dirty="0"/>
              <a:t>Como foi criado / tecnologias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dirty="0"/>
              <a:t>Motivo de utilização das linguagens/pacotes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565678FF-4EDF-2EF8-EA50-FF4C9C8A40D6}"/>
              </a:ext>
            </a:extLst>
          </p:cNvPr>
          <p:cNvCxnSpPr>
            <a:cxnSpLocks/>
          </p:cNvCxnSpPr>
          <p:nvPr/>
        </p:nvCxnSpPr>
        <p:spPr>
          <a:xfrm>
            <a:off x="5820228" y="1219201"/>
            <a:ext cx="14659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46658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6199A72-502A-8843-7084-C5528E88D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1435100"/>
            <a:ext cx="11517979" cy="315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2382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0DDA727-665B-11B6-D7C5-4E62A34BE0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166"/>
          <a:stretch/>
        </p:blipFill>
        <p:spPr>
          <a:xfrm>
            <a:off x="222914" y="271463"/>
            <a:ext cx="2284413" cy="315753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05152FC-1515-4B83-44CA-9904534EC1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99" r="59767"/>
          <a:stretch/>
        </p:blipFill>
        <p:spPr>
          <a:xfrm>
            <a:off x="2884487" y="0"/>
            <a:ext cx="2284413" cy="315753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A1E3C1F-EDB6-044F-DD17-83E0EB42E4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62" r="39308"/>
          <a:stretch/>
        </p:blipFill>
        <p:spPr>
          <a:xfrm>
            <a:off x="5168900" y="152399"/>
            <a:ext cx="2387600" cy="315753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E544DAA-573D-3C12-B36B-CFDDA22A00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43" r="20291"/>
          <a:stretch/>
        </p:blipFill>
        <p:spPr>
          <a:xfrm>
            <a:off x="7453313" y="390528"/>
            <a:ext cx="2184400" cy="315753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5A17500-5460-15B9-C99B-517F69F13F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149" r="80"/>
          <a:stretch/>
        </p:blipFill>
        <p:spPr>
          <a:xfrm>
            <a:off x="9691946" y="974728"/>
            <a:ext cx="2277140" cy="315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5743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72B5DDB4-3C74-2823-70E4-DA6C90BBF284}"/>
              </a:ext>
            </a:extLst>
          </p:cNvPr>
          <p:cNvSpPr/>
          <p:nvPr/>
        </p:nvSpPr>
        <p:spPr>
          <a:xfrm>
            <a:off x="-160421" y="609146"/>
            <a:ext cx="12079705" cy="37702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3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MVC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86AAB9B-5B4E-7348-9292-91445329411D}"/>
              </a:ext>
            </a:extLst>
          </p:cNvPr>
          <p:cNvSpPr txBox="1"/>
          <p:nvPr/>
        </p:nvSpPr>
        <p:spPr>
          <a:xfrm>
            <a:off x="3383268" y="3938968"/>
            <a:ext cx="1250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06466AB-3774-FB22-8581-623AD4E792C1}"/>
              </a:ext>
            </a:extLst>
          </p:cNvPr>
          <p:cNvSpPr txBox="1"/>
          <p:nvPr/>
        </p:nvSpPr>
        <p:spPr>
          <a:xfrm>
            <a:off x="5564155" y="3938969"/>
            <a:ext cx="1063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err="1">
                <a:solidFill>
                  <a:schemeClr val="bg1"/>
                </a:solidFill>
              </a:rPr>
              <a:t>View</a:t>
            </a:r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01AD44-75DE-99D7-CCE9-D4BDA90AD791}"/>
              </a:ext>
            </a:extLst>
          </p:cNvPr>
          <p:cNvSpPr txBox="1"/>
          <p:nvPr/>
        </p:nvSpPr>
        <p:spPr>
          <a:xfrm>
            <a:off x="7558068" y="3938967"/>
            <a:ext cx="1853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err="1">
                <a:solidFill>
                  <a:schemeClr val="bg1"/>
                </a:solidFill>
              </a:rPr>
              <a:t>Controller</a:t>
            </a:r>
            <a:endParaRPr lang="pt-B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749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Agrupar 38">
            <a:extLst>
              <a:ext uri="{FF2B5EF4-FFF2-40B4-BE49-F238E27FC236}">
                <a16:creationId xmlns:a16="http://schemas.microsoft.com/office/drawing/2014/main" id="{A86CBD0E-A5E1-9298-A411-91A1FF18EBE8}"/>
              </a:ext>
            </a:extLst>
          </p:cNvPr>
          <p:cNvGrpSpPr/>
          <p:nvPr/>
        </p:nvGrpSpPr>
        <p:grpSpPr>
          <a:xfrm>
            <a:off x="1163722" y="1113655"/>
            <a:ext cx="9442485" cy="3425466"/>
            <a:chOff x="1112096" y="912047"/>
            <a:chExt cx="9442485" cy="3425466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8DA24D18-549A-079A-265C-9151CAD0EE38}"/>
                </a:ext>
              </a:extLst>
            </p:cNvPr>
            <p:cNvSpPr/>
            <p:nvPr/>
          </p:nvSpPr>
          <p:spPr>
            <a:xfrm>
              <a:off x="1232362" y="3271517"/>
              <a:ext cx="2768138" cy="68105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80893E1-BC24-D668-0FAD-B57E191261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12096" y="912047"/>
              <a:ext cx="9442485" cy="3425466"/>
              <a:chOff x="980401" y="1225769"/>
              <a:chExt cx="7776192" cy="2820982"/>
            </a:xfrm>
          </p:grpSpPr>
          <p:grpSp>
            <p:nvGrpSpPr>
              <p:cNvPr id="8" name="Agrupar 7">
                <a:extLst>
                  <a:ext uri="{FF2B5EF4-FFF2-40B4-BE49-F238E27FC236}">
                    <a16:creationId xmlns:a16="http://schemas.microsoft.com/office/drawing/2014/main" id="{802D24CB-4515-940A-8BF6-37DDF3D80BAC}"/>
                  </a:ext>
                </a:extLst>
              </p:cNvPr>
              <p:cNvGrpSpPr/>
              <p:nvPr/>
            </p:nvGrpSpPr>
            <p:grpSpPr>
              <a:xfrm>
                <a:off x="1079444" y="1225769"/>
                <a:ext cx="7677149" cy="2503969"/>
                <a:chOff x="1757362" y="2171700"/>
                <a:chExt cx="7677149" cy="2503969"/>
              </a:xfrm>
            </p:grpSpPr>
            <p:grpSp>
              <p:nvGrpSpPr>
                <p:cNvPr id="7" name="Agrupar 6">
                  <a:extLst>
                    <a:ext uri="{FF2B5EF4-FFF2-40B4-BE49-F238E27FC236}">
                      <a16:creationId xmlns:a16="http://schemas.microsoft.com/office/drawing/2014/main" id="{2615956D-D1EA-1A5F-E292-2CA76E3F853A}"/>
                    </a:ext>
                  </a:extLst>
                </p:cNvPr>
                <p:cNvGrpSpPr/>
                <p:nvPr/>
              </p:nvGrpSpPr>
              <p:grpSpPr>
                <a:xfrm>
                  <a:off x="1757362" y="2171700"/>
                  <a:ext cx="5400675" cy="2503969"/>
                  <a:chOff x="1757362" y="2171700"/>
                  <a:chExt cx="5400675" cy="2503969"/>
                </a:xfrm>
              </p:grpSpPr>
              <p:pic>
                <p:nvPicPr>
                  <p:cNvPr id="3" name="Imagem 2">
                    <a:extLst>
                      <a:ext uri="{FF2B5EF4-FFF2-40B4-BE49-F238E27FC236}">
                        <a16:creationId xmlns:a16="http://schemas.microsoft.com/office/drawing/2014/main" id="{54ABBA1C-012F-D79E-7C2A-4764B29C43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757362" y="2171700"/>
                    <a:ext cx="5400675" cy="1943100"/>
                  </a:xfrm>
                  <a:prstGeom prst="rect">
                    <a:avLst/>
                  </a:prstGeom>
                </p:spPr>
              </p:pic>
              <p:pic>
                <p:nvPicPr>
                  <p:cNvPr id="5" name="Imagem 4">
                    <a:extLst>
                      <a:ext uri="{FF2B5EF4-FFF2-40B4-BE49-F238E27FC236}">
                        <a16:creationId xmlns:a16="http://schemas.microsoft.com/office/drawing/2014/main" id="{6414B57B-C814-91A4-3A67-4444B6CE45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757362" y="4132744"/>
                    <a:ext cx="1571625" cy="54292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0" name="CaixaDeTexto 9">
                  <a:extLst>
                    <a:ext uri="{FF2B5EF4-FFF2-40B4-BE49-F238E27FC236}">
                      <a16:creationId xmlns:a16="http://schemas.microsoft.com/office/drawing/2014/main" id="{19A9D309-74E0-C6B2-8AC9-F7E8A9E0C9D3}"/>
                    </a:ext>
                  </a:extLst>
                </p:cNvPr>
                <p:cNvSpPr txBox="1"/>
                <p:nvPr/>
              </p:nvSpPr>
              <p:spPr>
                <a:xfrm>
                  <a:off x="3328987" y="4306338"/>
                  <a:ext cx="6105524" cy="30415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pt-BR" b="1" dirty="0">
                      <a:solidFill>
                        <a:srgbClr val="043D5B"/>
                      </a:solidFill>
                    </a:rPr>
                    <a:t>2019</a:t>
                  </a:r>
                  <a:endParaRPr lang="pt-BR" dirty="0">
                    <a:solidFill>
                      <a:srgbClr val="043D5B"/>
                    </a:solidFill>
                  </a:endParaRPr>
                </a:p>
              </p:txBody>
            </p:sp>
          </p:grp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8A75FF4-13DF-2511-0BC7-710EFA97E0A1}"/>
                  </a:ext>
                </a:extLst>
              </p:cNvPr>
              <p:cNvSpPr txBox="1"/>
              <p:nvPr/>
            </p:nvSpPr>
            <p:spPr>
              <a:xfrm>
                <a:off x="980401" y="3742594"/>
                <a:ext cx="6101254" cy="304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pt-BR" dirty="0"/>
              </a:p>
            </p:txBody>
          </p:sp>
        </p:grp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B4780D11-2F36-A152-88ED-FDFCFF8035F6}"/>
              </a:ext>
            </a:extLst>
          </p:cNvPr>
          <p:cNvGrpSpPr>
            <a:grpSpLocks noChangeAspect="1"/>
          </p:cNvGrpSpPr>
          <p:nvPr/>
        </p:nvGrpSpPr>
        <p:grpSpPr>
          <a:xfrm>
            <a:off x="8437068" y="3357563"/>
            <a:ext cx="3310214" cy="3225956"/>
            <a:chOff x="6371189" y="-595051"/>
            <a:chExt cx="6654080" cy="6484707"/>
          </a:xfrm>
        </p:grpSpPr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CDF9F3CD-C5A6-897E-71FF-023BC74947B4}"/>
                </a:ext>
              </a:extLst>
            </p:cNvPr>
            <p:cNvGrpSpPr/>
            <p:nvPr/>
          </p:nvGrpSpPr>
          <p:grpSpPr>
            <a:xfrm>
              <a:off x="9878267" y="1987372"/>
              <a:ext cx="3147002" cy="3902284"/>
              <a:chOff x="14334328" y="7835006"/>
              <a:chExt cx="3147002" cy="3902284"/>
            </a:xfrm>
          </p:grpSpPr>
          <p:grpSp>
            <p:nvGrpSpPr>
              <p:cNvPr id="35" name="Agrupar 34">
                <a:extLst>
                  <a:ext uri="{FF2B5EF4-FFF2-40B4-BE49-F238E27FC236}">
                    <a16:creationId xmlns:a16="http://schemas.microsoft.com/office/drawing/2014/main" id="{3BC22240-31DF-6D40-5F81-81BDC40B3BA8}"/>
                  </a:ext>
                </a:extLst>
              </p:cNvPr>
              <p:cNvGrpSpPr/>
              <p:nvPr/>
            </p:nvGrpSpPr>
            <p:grpSpPr>
              <a:xfrm>
                <a:off x="14334328" y="7835006"/>
                <a:ext cx="3147002" cy="3902284"/>
                <a:chOff x="14334328" y="7835006"/>
                <a:chExt cx="3147002" cy="3902284"/>
              </a:xfrm>
            </p:grpSpPr>
            <p:pic>
              <p:nvPicPr>
                <p:cNvPr id="37" name="Imagem 36">
                  <a:extLst>
                    <a:ext uri="{FF2B5EF4-FFF2-40B4-BE49-F238E27FC236}">
                      <a16:creationId xmlns:a16="http://schemas.microsoft.com/office/drawing/2014/main" id="{68FCB36A-3EFF-848C-D9AC-DF73D9935D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9800" b="90650" l="10000" r="90000">
                              <a14:foregroundMark x1="27150" y1="90650" x2="27150" y2="90650"/>
                              <a14:foregroundMark x1="24800" y1="9800" x2="24800" y2="98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226" t="7778" r="17146" b="7124"/>
                <a:stretch/>
              </p:blipFill>
              <p:spPr>
                <a:xfrm>
                  <a:off x="14334328" y="7835006"/>
                  <a:ext cx="3147002" cy="3902284"/>
                </a:xfrm>
                <a:prstGeom prst="rect">
                  <a:avLst/>
                </a:prstGeom>
              </p:spPr>
            </p:pic>
            <p:sp>
              <p:nvSpPr>
                <p:cNvPr id="38" name="Elipse 37">
                  <a:extLst>
                    <a:ext uri="{FF2B5EF4-FFF2-40B4-BE49-F238E27FC236}">
                      <a16:creationId xmlns:a16="http://schemas.microsoft.com/office/drawing/2014/main" id="{089AC21A-5121-BA2B-52D9-4EB10EE31DE3}"/>
                    </a:ext>
                  </a:extLst>
                </p:cNvPr>
                <p:cNvSpPr/>
                <p:nvPr/>
              </p:nvSpPr>
              <p:spPr>
                <a:xfrm rot="19162355">
                  <a:off x="16014278" y="10126185"/>
                  <a:ext cx="536576" cy="149225"/>
                </a:xfrm>
                <a:prstGeom prst="ellipse">
                  <a:avLst/>
                </a:prstGeom>
                <a:solidFill>
                  <a:srgbClr val="71897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6" name="Lua 35">
                <a:extLst>
                  <a:ext uri="{FF2B5EF4-FFF2-40B4-BE49-F238E27FC236}">
                    <a16:creationId xmlns:a16="http://schemas.microsoft.com/office/drawing/2014/main" id="{9F09E1A4-2DFA-AFA6-1A70-8A902083FAD9}"/>
                  </a:ext>
                </a:extLst>
              </p:cNvPr>
              <p:cNvSpPr/>
              <p:nvPr/>
            </p:nvSpPr>
            <p:spPr>
              <a:xfrm rot="14421799">
                <a:off x="15779969" y="8799972"/>
                <a:ext cx="121810" cy="366721"/>
              </a:xfrm>
              <a:prstGeom prst="mo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4" name="Balão de Fala: Oval 33">
              <a:extLst>
                <a:ext uri="{FF2B5EF4-FFF2-40B4-BE49-F238E27FC236}">
                  <a16:creationId xmlns:a16="http://schemas.microsoft.com/office/drawing/2014/main" id="{C9FA3199-3530-58D2-4E67-599414E1980B}"/>
                </a:ext>
              </a:extLst>
            </p:cNvPr>
            <p:cNvSpPr/>
            <p:nvPr/>
          </p:nvSpPr>
          <p:spPr>
            <a:xfrm flipH="1">
              <a:off x="6371189" y="-595051"/>
              <a:ext cx="4980260" cy="2582422"/>
            </a:xfrm>
            <a:prstGeom prst="wedgeEllipseCallou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600" dirty="0">
                  <a:solidFill>
                    <a:schemeClr val="bg1"/>
                  </a:solidFill>
                </a:rPr>
                <a:t>Tudo </a:t>
              </a:r>
              <a:r>
                <a:rPr lang="pt-BR" sz="3600" dirty="0" err="1">
                  <a:solidFill>
                    <a:schemeClr val="bg1"/>
                  </a:solidFill>
                </a:rPr>
                <a:t>isssso</a:t>
              </a:r>
              <a:r>
                <a:rPr lang="pt-BR" sz="3600" dirty="0">
                  <a:solidFill>
                    <a:schemeClr val="bg1"/>
                  </a:solidFill>
                </a:rPr>
                <a:t>??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3769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>
            <a:extLst>
              <a:ext uri="{FF2B5EF4-FFF2-40B4-BE49-F238E27FC236}">
                <a16:creationId xmlns:a16="http://schemas.microsoft.com/office/drawing/2014/main" id="{98130FF6-8D18-D805-D944-C80176D1A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7" y="582613"/>
            <a:ext cx="9001125" cy="280987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B8E3C78-0541-0742-C224-BA865C9B1C92}"/>
              </a:ext>
            </a:extLst>
          </p:cNvPr>
          <p:cNvSpPr txBox="1"/>
          <p:nvPr/>
        </p:nvSpPr>
        <p:spPr>
          <a:xfrm>
            <a:off x="1282931" y="4290932"/>
            <a:ext cx="9626138" cy="138499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Falta de conhecimento básico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 Transporte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Dificuldade financeira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Conciliação trabalho e estudo</a:t>
            </a:r>
          </a:p>
        </p:txBody>
      </p:sp>
    </p:spTree>
    <p:extLst>
      <p:ext uri="{BB962C8B-B14F-4D97-AF65-F5344CB8AC3E}">
        <p14:creationId xmlns:p14="http://schemas.microsoft.com/office/powerpoint/2010/main" val="229281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49E420EA-EE5F-BC39-25F7-5B08A5289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59423">
            <a:off x="87258" y="935258"/>
            <a:ext cx="8791575" cy="220027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C59C5B6-713D-1C65-737E-DAB3D1248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83456">
            <a:off x="3665673" y="3893418"/>
            <a:ext cx="8448675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0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FCC4561-3A42-4294-251D-F37F0FC881FC}"/>
              </a:ext>
            </a:extLst>
          </p:cNvPr>
          <p:cNvGrpSpPr/>
          <p:nvPr/>
        </p:nvGrpSpPr>
        <p:grpSpPr>
          <a:xfrm>
            <a:off x="1562571" y="373710"/>
            <a:ext cx="7979181" cy="5967706"/>
            <a:chOff x="3736428" y="130062"/>
            <a:chExt cx="7979181" cy="5967706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85123A04-F60A-89F2-2C94-D7DB1F848339}"/>
                </a:ext>
              </a:extLst>
            </p:cNvPr>
            <p:cNvGrpSpPr/>
            <p:nvPr/>
          </p:nvGrpSpPr>
          <p:grpSpPr>
            <a:xfrm>
              <a:off x="8269857" y="1825034"/>
              <a:ext cx="3445752" cy="4272734"/>
              <a:chOff x="12725918" y="7672668"/>
              <a:chExt cx="3445752" cy="4272734"/>
            </a:xfrm>
          </p:grpSpPr>
          <p:grpSp>
            <p:nvGrpSpPr>
              <p:cNvPr id="24" name="Agrupar 23">
                <a:extLst>
                  <a:ext uri="{FF2B5EF4-FFF2-40B4-BE49-F238E27FC236}">
                    <a16:creationId xmlns:a16="http://schemas.microsoft.com/office/drawing/2014/main" id="{589A1F0F-0634-2A7C-DE8B-AD6296B3D455}"/>
                  </a:ext>
                </a:extLst>
              </p:cNvPr>
              <p:cNvGrpSpPr/>
              <p:nvPr/>
            </p:nvGrpSpPr>
            <p:grpSpPr>
              <a:xfrm>
                <a:off x="12725918" y="7672668"/>
                <a:ext cx="3445752" cy="4272734"/>
                <a:chOff x="12725918" y="7672668"/>
                <a:chExt cx="3445752" cy="4272734"/>
              </a:xfrm>
            </p:grpSpPr>
            <p:pic>
              <p:nvPicPr>
                <p:cNvPr id="26" name="Imagem 25">
                  <a:extLst>
                    <a:ext uri="{FF2B5EF4-FFF2-40B4-BE49-F238E27FC236}">
                      <a16:creationId xmlns:a16="http://schemas.microsoft.com/office/drawing/2014/main" id="{3E96BBAA-AC2E-FEE9-291E-771026B2CD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9800" b="90650" l="10000" r="90000">
                              <a14:foregroundMark x1="27150" y1="90650" x2="27150" y2="90650"/>
                              <a14:foregroundMark x1="24800" y1="9800" x2="24800" y2="98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226" t="7778" r="17146" b="7124"/>
                <a:stretch/>
              </p:blipFill>
              <p:spPr>
                <a:xfrm>
                  <a:off x="12725918" y="7672668"/>
                  <a:ext cx="3445752" cy="4272734"/>
                </a:xfrm>
                <a:prstGeom prst="rect">
                  <a:avLst/>
                </a:prstGeom>
              </p:spPr>
            </p:pic>
            <p:sp>
              <p:nvSpPr>
                <p:cNvPr id="27" name="Elipse 26">
                  <a:extLst>
                    <a:ext uri="{FF2B5EF4-FFF2-40B4-BE49-F238E27FC236}">
                      <a16:creationId xmlns:a16="http://schemas.microsoft.com/office/drawing/2014/main" id="{DA407E37-2A2C-534A-0A62-34CEFD5AE523}"/>
                    </a:ext>
                  </a:extLst>
                </p:cNvPr>
                <p:cNvSpPr/>
                <p:nvPr/>
              </p:nvSpPr>
              <p:spPr>
                <a:xfrm rot="19162355">
                  <a:off x="14580142" y="10271125"/>
                  <a:ext cx="536575" cy="149225"/>
                </a:xfrm>
                <a:prstGeom prst="ellipse">
                  <a:avLst/>
                </a:prstGeom>
                <a:solidFill>
                  <a:srgbClr val="71897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5" name="Lua 24">
                <a:extLst>
                  <a:ext uri="{FF2B5EF4-FFF2-40B4-BE49-F238E27FC236}">
                    <a16:creationId xmlns:a16="http://schemas.microsoft.com/office/drawing/2014/main" id="{A6C95882-E6EE-8570-64AC-82B97F687B50}"/>
                  </a:ext>
                </a:extLst>
              </p:cNvPr>
              <p:cNvSpPr/>
              <p:nvPr/>
            </p:nvSpPr>
            <p:spPr>
              <a:xfrm rot="14421799">
                <a:off x="14333133" y="8731722"/>
                <a:ext cx="121809" cy="366721"/>
              </a:xfrm>
              <a:prstGeom prst="mo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3" name="Balão de Fala: Oval 22">
              <a:extLst>
                <a:ext uri="{FF2B5EF4-FFF2-40B4-BE49-F238E27FC236}">
                  <a16:creationId xmlns:a16="http://schemas.microsoft.com/office/drawing/2014/main" id="{21394A3E-01BD-150E-7AC3-FFAC75F88B4E}"/>
                </a:ext>
              </a:extLst>
            </p:cNvPr>
            <p:cNvSpPr/>
            <p:nvPr/>
          </p:nvSpPr>
          <p:spPr>
            <a:xfrm flipH="1">
              <a:off x="3736428" y="130062"/>
              <a:ext cx="6099846" cy="1857309"/>
            </a:xfrm>
            <a:prstGeom prst="wedgeEllipseCallou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600" dirty="0">
                  <a:solidFill>
                    <a:schemeClr val="bg1"/>
                  </a:solidFill>
                </a:rPr>
                <a:t>Mas o que é a </a:t>
              </a:r>
            </a:p>
            <a:p>
              <a:pPr algn="ctr"/>
              <a:r>
                <a:rPr lang="pt-BR" sz="3600" b="1" dirty="0" err="1">
                  <a:solidFill>
                    <a:schemeClr val="bg1"/>
                  </a:solidFill>
                </a:rPr>
                <a:t>Code</a:t>
              </a:r>
              <a:r>
                <a:rPr lang="pt-BR" sz="3600" b="1" dirty="0">
                  <a:solidFill>
                    <a:schemeClr val="bg1"/>
                  </a:solidFill>
                </a:rPr>
                <a:t> </a:t>
              </a:r>
              <a:r>
                <a:rPr lang="pt-BR" sz="3600" b="1" dirty="0" err="1">
                  <a:solidFill>
                    <a:schemeClr val="bg1"/>
                  </a:solidFill>
                </a:rPr>
                <a:t>Ocean</a:t>
              </a:r>
              <a:r>
                <a:rPr lang="pt-BR" sz="3600" dirty="0">
                  <a:solidFill>
                    <a:schemeClr val="bg1"/>
                  </a:solidFill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2174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FAE186-2B95-760E-9A4D-F692488FC0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422" y="3697678"/>
            <a:ext cx="3287561" cy="2898991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40877557-04B8-4E8B-2469-359DD6DE8F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30201" y="3529710"/>
            <a:ext cx="3460141" cy="3234925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D7E9886B-1E14-E0F6-C161-3DA1A06DA1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6000" y="261331"/>
            <a:ext cx="4477136" cy="3234925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2CBEF754-0458-705B-C1FC-0E8C4C802D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211" y="261331"/>
            <a:ext cx="4743283" cy="336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442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ircuito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2.xml><?xml version="1.0" encoding="utf-8"?>
<a:themeOverride xmlns:a="http://schemas.openxmlformats.org/drawingml/2006/main">
  <a:clrScheme name="Circuito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3.xml><?xml version="1.0" encoding="utf-8"?>
<a:themeOverride xmlns:a="http://schemas.openxmlformats.org/drawingml/2006/main">
  <a:clrScheme name="Circuito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4.xml><?xml version="1.0" encoding="utf-8"?>
<a:themeOverride xmlns:a="http://schemas.openxmlformats.org/drawingml/2006/main">
  <a:clrScheme name="Circuito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5.xml><?xml version="1.0" encoding="utf-8"?>
<a:themeOverride xmlns:a="http://schemas.openxmlformats.org/drawingml/2006/main">
  <a:clrScheme name="Circuito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6.xml><?xml version="1.0" encoding="utf-8"?>
<a:themeOverride xmlns:a="http://schemas.openxmlformats.org/drawingml/2006/main">
  <a:clrScheme name="Circuito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7.xml><?xml version="1.0" encoding="utf-8"?>
<a:themeOverride xmlns:a="http://schemas.openxmlformats.org/drawingml/2006/main">
  <a:clrScheme name="Circuito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8.xml><?xml version="1.0" encoding="utf-8"?>
<a:themeOverride xmlns:a="http://schemas.openxmlformats.org/drawingml/2006/main">
  <a:clrScheme name="Circuito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1713</TotalTime>
  <Words>1972</Words>
  <Application>Microsoft Office PowerPoint</Application>
  <PresentationFormat>Widescreen</PresentationFormat>
  <Paragraphs>229</Paragraphs>
  <Slides>43</Slides>
  <Notes>13</Notes>
  <HiddenSlides>19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43</vt:i4>
      </vt:variant>
    </vt:vector>
  </HeadingPairs>
  <TitlesOfParts>
    <vt:vector size="48" baseType="lpstr">
      <vt:lpstr>Arial</vt:lpstr>
      <vt:lpstr>Calibri</vt:lpstr>
      <vt:lpstr>Tw Cen MT</vt:lpstr>
      <vt:lpstr>Verdana</vt:lpstr>
      <vt:lpstr>Circuito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Falar sobre a nossa ideia : Code Ocean Solução e apresentação do plataforma Objetivos principais do site (pegar a problemática e apresentar soluções no site) Pra que serve / ideia dele / solução da problemática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Leandro Fernandes Patrício</dc:creator>
  <cp:lastModifiedBy>Leandro Fernandes Patrício</cp:lastModifiedBy>
  <cp:revision>36</cp:revision>
  <dcterms:created xsi:type="dcterms:W3CDTF">2022-07-31T16:07:59Z</dcterms:created>
  <dcterms:modified xsi:type="dcterms:W3CDTF">2022-08-01T21:42:27Z</dcterms:modified>
</cp:coreProperties>
</file>